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69" r:id="rId2"/>
    <p:sldId id="257" r:id="rId3"/>
    <p:sldId id="256"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7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6D5D37-BFD0-4397-93B4-93308564AE8E}" type="datetimeFigureOut">
              <a:rPr lang="ro-RO" smtClean="0"/>
              <a:t>29.05.2023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152926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6D5D37-BFD0-4397-93B4-93308564AE8E}" type="datetimeFigureOut">
              <a:rPr lang="ro-RO" smtClean="0"/>
              <a:t>29.05.2023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335690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6D5D37-BFD0-4397-93B4-93308564AE8E}" type="datetimeFigureOut">
              <a:rPr lang="ro-RO" smtClean="0"/>
              <a:t>29.05.2023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3669214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6D5D37-BFD0-4397-93B4-93308564AE8E}" type="datetimeFigureOut">
              <a:rPr lang="ro-RO" smtClean="0"/>
              <a:t>29.05.2023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4C3EEB-2F4D-44AC-87FE-A9E25CC38370}" type="slidenum">
              <a:rPr lang="ro-RO" smtClean="0"/>
              <a:t>‹#›</a:t>
            </a:fld>
            <a:endParaRPr lang="ro-RO"/>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9490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6D5D37-BFD0-4397-93B4-93308564AE8E}" type="datetimeFigureOut">
              <a:rPr lang="ro-RO" smtClean="0"/>
              <a:t>29.05.2023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2533138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96D5D37-BFD0-4397-93B4-93308564AE8E}" type="datetimeFigureOut">
              <a:rPr lang="ro-RO" smtClean="0"/>
              <a:t>29.05.2023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1058707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96D5D37-BFD0-4397-93B4-93308564AE8E}" type="datetimeFigureOut">
              <a:rPr lang="ro-RO" smtClean="0"/>
              <a:t>29.05.2023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2989794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D5D37-BFD0-4397-93B4-93308564AE8E}" type="datetimeFigureOut">
              <a:rPr lang="ro-RO" smtClean="0"/>
              <a:t>29.05.2023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4010914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D5D37-BFD0-4397-93B4-93308564AE8E}" type="datetimeFigureOut">
              <a:rPr lang="ro-RO" smtClean="0"/>
              <a:t>29.05.2023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1971078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D5D37-BFD0-4397-93B4-93308564AE8E}" type="datetimeFigureOut">
              <a:rPr lang="ro-RO" smtClean="0"/>
              <a:t>29.05.2023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392976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6D5D37-BFD0-4397-93B4-93308564AE8E}" type="datetimeFigureOut">
              <a:rPr lang="ro-RO" smtClean="0"/>
              <a:t>29.05.2023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123476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6D5D37-BFD0-4397-93B4-93308564AE8E}" type="datetimeFigureOut">
              <a:rPr lang="ro-RO" smtClean="0"/>
              <a:t>29.05.2023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346564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6D5D37-BFD0-4397-93B4-93308564AE8E}" type="datetimeFigureOut">
              <a:rPr lang="ro-RO" smtClean="0"/>
              <a:t>29.05.2023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185191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6D5D37-BFD0-4397-93B4-93308564AE8E}" type="datetimeFigureOut">
              <a:rPr lang="ro-RO" smtClean="0"/>
              <a:t>29.05.2023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269196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A96D5D37-BFD0-4397-93B4-93308564AE8E}" type="datetimeFigureOut">
              <a:rPr lang="ro-RO" smtClean="0"/>
              <a:t>29.05.2023</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32376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6D5D37-BFD0-4397-93B4-93308564AE8E}" type="datetimeFigureOut">
              <a:rPr lang="ro-RO" smtClean="0"/>
              <a:t>29.05.2023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2643066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6D5D37-BFD0-4397-93B4-93308564AE8E}" type="datetimeFigureOut">
              <a:rPr lang="ro-RO" smtClean="0"/>
              <a:t>29.05.2023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4C3EEB-2F4D-44AC-87FE-A9E25CC38370}" type="slidenum">
              <a:rPr lang="ro-RO" smtClean="0"/>
              <a:t>‹#›</a:t>
            </a:fld>
            <a:endParaRPr lang="ro-RO"/>
          </a:p>
        </p:txBody>
      </p:sp>
    </p:spTree>
    <p:extLst>
      <p:ext uri="{BB962C8B-B14F-4D97-AF65-F5344CB8AC3E}">
        <p14:creationId xmlns:p14="http://schemas.microsoft.com/office/powerpoint/2010/main" val="147976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96D5D37-BFD0-4397-93B4-93308564AE8E}" type="datetimeFigureOut">
              <a:rPr lang="ro-RO" smtClean="0"/>
              <a:t>29.05.2023</a:t>
            </a:fld>
            <a:endParaRPr lang="ro-RO"/>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o-RO"/>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E54C3EEB-2F4D-44AC-87FE-A9E25CC38370}" type="slidenum">
              <a:rPr lang="ro-RO" smtClean="0"/>
              <a:t>‹#›</a:t>
            </a:fld>
            <a:endParaRPr lang="ro-RO"/>
          </a:p>
        </p:txBody>
      </p:sp>
    </p:spTree>
    <p:extLst>
      <p:ext uri="{BB962C8B-B14F-4D97-AF65-F5344CB8AC3E}">
        <p14:creationId xmlns:p14="http://schemas.microsoft.com/office/powerpoint/2010/main" val="22481124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9D1D-AE42-4A47-894D-743E5506EB65}"/>
              </a:ext>
            </a:extLst>
          </p:cNvPr>
          <p:cNvSpPr>
            <a:spLocks noGrp="1"/>
          </p:cNvSpPr>
          <p:nvPr>
            <p:ph type="title"/>
          </p:nvPr>
        </p:nvSpPr>
        <p:spPr>
          <a:xfrm>
            <a:off x="1078532" y="2307274"/>
            <a:ext cx="10364451" cy="1596177"/>
          </a:xfrm>
        </p:spPr>
        <p:txBody>
          <a:bodyPr>
            <a:normAutofit/>
          </a:bodyPr>
          <a:lstStyle/>
          <a:p>
            <a:r>
              <a:rPr lang="ro-RO" sz="7200" b="1" dirty="0"/>
              <a:t>VIRUȘII INFORMATICI</a:t>
            </a:r>
            <a:endParaRPr lang="en-US" sz="7200" b="1" dirty="0"/>
          </a:p>
        </p:txBody>
      </p:sp>
      <p:sp>
        <p:nvSpPr>
          <p:cNvPr id="3" name="Content Placeholder 2">
            <a:extLst>
              <a:ext uri="{FF2B5EF4-FFF2-40B4-BE49-F238E27FC236}">
                <a16:creationId xmlns:a16="http://schemas.microsoft.com/office/drawing/2014/main" id="{876C5175-93F2-495C-95FE-840B5735962F}"/>
              </a:ext>
            </a:extLst>
          </p:cNvPr>
          <p:cNvSpPr>
            <a:spLocks noGrp="1"/>
          </p:cNvSpPr>
          <p:nvPr>
            <p:ph sz="quarter" idx="13"/>
          </p:nvPr>
        </p:nvSpPr>
        <p:spPr>
          <a:xfrm>
            <a:off x="1631092" y="5247503"/>
            <a:ext cx="9646508" cy="543696"/>
          </a:xfrm>
        </p:spPr>
        <p:txBody>
          <a:bodyPr>
            <a:noAutofit/>
          </a:bodyPr>
          <a:lstStyle/>
          <a:p>
            <a:pPr marL="0" indent="0" algn="r">
              <a:buNone/>
            </a:pPr>
            <a:r>
              <a:rPr lang="ro-RO" sz="2400" b="1" i="1" dirty="0"/>
              <a:t>POP CONSTANȚA</a:t>
            </a:r>
          </a:p>
          <a:p>
            <a:pPr marL="0" indent="0" algn="r">
              <a:buNone/>
            </a:pPr>
            <a:r>
              <a:rPr lang="ro-RO" sz="2400" b="1" i="1" dirty="0"/>
              <a:t>CLUBUL COPIILOR NASĂUD</a:t>
            </a:r>
            <a:endParaRPr lang="en-US" sz="2400" b="1" i="1" dirty="0"/>
          </a:p>
        </p:txBody>
      </p:sp>
      <p:pic>
        <p:nvPicPr>
          <p:cNvPr id="5" name="Screen Recording 4">
            <a:hlinkClick r:id="" action="ppaction://media"/>
            <a:extLst>
              <a:ext uri="{FF2B5EF4-FFF2-40B4-BE49-F238E27FC236}">
                <a16:creationId xmlns:a16="http://schemas.microsoft.com/office/drawing/2014/main" id="{63E8BD7D-470C-45F1-BFEB-39A001DDC2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1169" y="6298428"/>
            <a:ext cx="487363" cy="487363"/>
          </a:xfrm>
          <a:prstGeom prst="rect">
            <a:avLst/>
          </a:prstGeom>
        </p:spPr>
      </p:pic>
    </p:spTree>
    <p:extLst>
      <p:ext uri="{BB962C8B-B14F-4D97-AF65-F5344CB8AC3E}">
        <p14:creationId xmlns:p14="http://schemas.microsoft.com/office/powerpoint/2010/main" val="27367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m funtioneaza Calul Troian si cum il puteti ev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8424" y="294452"/>
            <a:ext cx="3323590" cy="3090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3"/>
          </p:nvPr>
        </p:nvSpPr>
        <p:spPr>
          <a:xfrm>
            <a:off x="212734" y="294452"/>
            <a:ext cx="7041506" cy="3424107"/>
          </a:xfrm>
        </p:spPr>
        <p:txBody>
          <a:bodyPr>
            <a:noAutofit/>
          </a:bodyPr>
          <a:lstStyle/>
          <a:p>
            <a:pPr marL="0" indent="0">
              <a:buNone/>
            </a:pPr>
            <a:r>
              <a:rPr lang="ro-RO" sz="2400" cap="none" dirty="0"/>
              <a:t>	În sistemul informatic, acest </a:t>
            </a:r>
            <a:r>
              <a:rPr lang="ro-RO" sz="2400" b="1" cap="none" dirty="0"/>
              <a:t>CAL TROIAN </a:t>
            </a:r>
            <a:r>
              <a:rPr lang="ro-RO" sz="2400" cap="none" dirty="0"/>
              <a:t>sau simplu </a:t>
            </a:r>
            <a:r>
              <a:rPr lang="ro-RO" sz="2400" b="1" cap="none" dirty="0"/>
              <a:t>TROIAN</a:t>
            </a:r>
            <a:r>
              <a:rPr lang="ro-RO" sz="2400" cap="none" dirty="0"/>
              <a:t>, este un program malware care se deghizează în software legitim. Termenul derivă din mitul clasic al calului troian. Spre deosebire de virușii de calculator și viermi, în general troienii nu încearcă să se infiltreze în alte fișiere ale unui calculator sau să se propage în rețea.</a:t>
            </a:r>
          </a:p>
        </p:txBody>
      </p:sp>
      <p:sp>
        <p:nvSpPr>
          <p:cNvPr id="4" name="TextBox 3"/>
          <p:cNvSpPr txBox="1"/>
          <p:nvPr/>
        </p:nvSpPr>
        <p:spPr>
          <a:xfrm>
            <a:off x="4714240" y="3486990"/>
            <a:ext cx="7188199" cy="2308324"/>
          </a:xfrm>
          <a:prstGeom prst="rect">
            <a:avLst/>
          </a:prstGeom>
          <a:noFill/>
        </p:spPr>
        <p:txBody>
          <a:bodyPr wrap="square" rtlCol="0">
            <a:spAutoFit/>
          </a:bodyPr>
          <a:lstStyle/>
          <a:p>
            <a:r>
              <a:rPr lang="ro-RO" sz="2400" dirty="0"/>
              <a:t>Un troian pentru computere este una dintre cele mai periculoase forme de malware, datorită capacității sale de a înșela utilizatorii de intenția sa adevărată. După ce un troian a infectat un computer, acesta se activează și poate fi folosit pentru a obține accesul la un computer și a sustrage date sensibile.</a:t>
            </a:r>
          </a:p>
        </p:txBody>
      </p:sp>
      <p:pic>
        <p:nvPicPr>
          <p:cNvPr id="4102" name="Picture 6" descr="Trojan horse: cos'è e come rimuoverlo - Panda Secur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34" y="3458693"/>
            <a:ext cx="4328786" cy="324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27128"/>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893892"/>
            <a:ext cx="6218546" cy="5293548"/>
          </a:xfrm>
        </p:spPr>
        <p:txBody>
          <a:bodyPr>
            <a:normAutofit/>
          </a:bodyPr>
          <a:lstStyle/>
          <a:p>
            <a:pPr marL="0" indent="0">
              <a:buNone/>
            </a:pPr>
            <a:r>
              <a:rPr lang="ro-RO" sz="2800" cap="none" dirty="0"/>
              <a:t>	</a:t>
            </a:r>
            <a:r>
              <a:rPr lang="ro-RO" sz="2800" b="1" cap="none" dirty="0"/>
              <a:t>SPYWARE </a:t>
            </a:r>
            <a:r>
              <a:rPr lang="ro-RO" sz="2800" cap="none" dirty="0"/>
              <a:t>este un program care raportează realizatorului programului ceea ce facem pe internet: ce site-uri vizităm, ce tastăm, ce informații introducem (parole, detaliile cardului, nume, etc.). </a:t>
            </a:r>
          </a:p>
          <a:p>
            <a:pPr marL="0" indent="0">
              <a:buNone/>
            </a:pPr>
            <a:r>
              <a:rPr lang="ro-RO" sz="2800" cap="none" dirty="0"/>
              <a:t>	De exemplu, toate „scurtăturile” ce ne apar pentru a le adăuga la fereastra de internet pot avea rolul de spyware.</a:t>
            </a:r>
          </a:p>
        </p:txBody>
      </p:sp>
      <p:pic>
        <p:nvPicPr>
          <p:cNvPr id="5" name="Picture 4"/>
          <p:cNvPicPr>
            <a:picLocks noChangeAspect="1"/>
          </p:cNvPicPr>
          <p:nvPr/>
        </p:nvPicPr>
        <p:blipFill>
          <a:blip r:embed="rId2"/>
          <a:stretch>
            <a:fillRect/>
          </a:stretch>
        </p:blipFill>
        <p:spPr>
          <a:xfrm>
            <a:off x="5902960" y="664527"/>
            <a:ext cx="5990272" cy="5000625"/>
          </a:xfrm>
          <a:prstGeom prst="rect">
            <a:avLst/>
          </a:prstGeom>
        </p:spPr>
      </p:pic>
    </p:spTree>
    <p:extLst>
      <p:ext uri="{BB962C8B-B14F-4D97-AF65-F5344CB8AC3E}">
        <p14:creationId xmlns:p14="http://schemas.microsoft.com/office/powerpoint/2010/main" val="2855919058"/>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547360" y="1137732"/>
            <a:ext cx="6014720" cy="3424107"/>
          </a:xfrm>
        </p:spPr>
        <p:txBody>
          <a:bodyPr>
            <a:normAutofit/>
          </a:bodyPr>
          <a:lstStyle/>
          <a:p>
            <a:pPr marL="0" indent="0">
              <a:buNone/>
            </a:pPr>
            <a:r>
              <a:rPr lang="ro-RO" sz="3200" cap="none" dirty="0"/>
              <a:t>	În aceeași ordine de idei, o variantă a spyware-ului este </a:t>
            </a:r>
            <a:r>
              <a:rPr lang="ro-RO" sz="3200" b="1" cap="none" dirty="0"/>
              <a:t>ADWARE</a:t>
            </a:r>
            <a:r>
              <a:rPr lang="ro-RO" sz="3200" cap="none" dirty="0"/>
              <a:t>, dar aceasta doar adaugă reclame în calculatorul nostru.</a:t>
            </a:r>
          </a:p>
        </p:txBody>
      </p:sp>
      <p:pic>
        <p:nvPicPr>
          <p:cNvPr id="1026" name="Picture 2" descr="What is Adware? - Definition from SearchSecur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92" y="1263648"/>
            <a:ext cx="5210388" cy="390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643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O PREVENIR LOS VIRUS INFORMÁTICOS ~ SeguriT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390" y="917575"/>
            <a:ext cx="4928770" cy="37458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0095" y="110517"/>
            <a:ext cx="10364451" cy="1596177"/>
          </a:xfrm>
        </p:spPr>
        <p:txBody>
          <a:bodyPr/>
          <a:lstStyle/>
          <a:p>
            <a:r>
              <a:rPr lang="ro-RO" dirty="0"/>
              <a:t>Ce putem face pentru a ne proteja de toate acestea?</a:t>
            </a:r>
          </a:p>
        </p:txBody>
      </p:sp>
      <p:sp>
        <p:nvSpPr>
          <p:cNvPr id="3" name="Content Placeholder 2"/>
          <p:cNvSpPr>
            <a:spLocks noGrp="1"/>
          </p:cNvSpPr>
          <p:nvPr>
            <p:ph sz="quarter" idx="13"/>
          </p:nvPr>
        </p:nvSpPr>
        <p:spPr>
          <a:xfrm>
            <a:off x="0" y="1411914"/>
            <a:ext cx="10363826" cy="711388"/>
          </a:xfrm>
        </p:spPr>
        <p:txBody>
          <a:bodyPr>
            <a:normAutofit/>
          </a:bodyPr>
          <a:lstStyle/>
          <a:p>
            <a:pPr marL="0" indent="0">
              <a:buNone/>
            </a:pPr>
            <a:r>
              <a:rPr lang="ro-RO" sz="2800" dirty="0"/>
              <a:t>	nimic foarte complicat:</a:t>
            </a:r>
          </a:p>
        </p:txBody>
      </p:sp>
      <p:grpSp>
        <p:nvGrpSpPr>
          <p:cNvPr id="11" name="Group 10"/>
          <p:cNvGrpSpPr/>
          <p:nvPr/>
        </p:nvGrpSpPr>
        <p:grpSpPr>
          <a:xfrm>
            <a:off x="741055" y="2254679"/>
            <a:ext cx="6329746" cy="3559548"/>
            <a:chOff x="741055" y="2254679"/>
            <a:chExt cx="6329746" cy="3559548"/>
          </a:xfrm>
        </p:grpSpPr>
        <p:grpSp>
          <p:nvGrpSpPr>
            <p:cNvPr id="6" name="Group 5"/>
            <p:cNvGrpSpPr/>
            <p:nvPr/>
          </p:nvGrpSpPr>
          <p:grpSpPr>
            <a:xfrm>
              <a:off x="741055" y="2254679"/>
              <a:ext cx="3810000" cy="461665"/>
              <a:chOff x="741680" y="2221033"/>
              <a:chExt cx="3810000" cy="461665"/>
            </a:xfrm>
          </p:grpSpPr>
          <p:sp>
            <p:nvSpPr>
              <p:cNvPr id="4" name="TextBox 3"/>
              <p:cNvSpPr txBox="1"/>
              <p:nvPr/>
            </p:nvSpPr>
            <p:spPr>
              <a:xfrm>
                <a:off x="1229360" y="2221033"/>
                <a:ext cx="3322320" cy="461665"/>
              </a:xfrm>
              <a:prstGeom prst="rect">
                <a:avLst/>
              </a:prstGeom>
              <a:noFill/>
            </p:spPr>
            <p:txBody>
              <a:bodyPr wrap="square" rtlCol="0">
                <a:spAutoFit/>
              </a:bodyPr>
              <a:lstStyle/>
              <a:p>
                <a:r>
                  <a:rPr lang="ro-RO" sz="2400" dirty="0"/>
                  <a:t>Utilizați un antivirus bun</a:t>
                </a:r>
              </a:p>
            </p:txBody>
          </p:sp>
          <p:sp>
            <p:nvSpPr>
              <p:cNvPr id="5" name="Right Arrow 4"/>
              <p:cNvSpPr/>
              <p:nvPr/>
            </p:nvSpPr>
            <p:spPr>
              <a:xfrm>
                <a:off x="741680" y="2389131"/>
                <a:ext cx="487680" cy="12546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o-RO"/>
              </a:p>
            </p:txBody>
          </p:sp>
        </p:grpSp>
        <p:grpSp>
          <p:nvGrpSpPr>
            <p:cNvPr id="8" name="Group 7"/>
            <p:cNvGrpSpPr/>
            <p:nvPr/>
          </p:nvGrpSpPr>
          <p:grpSpPr>
            <a:xfrm>
              <a:off x="741055" y="2732916"/>
              <a:ext cx="3810000" cy="461665"/>
              <a:chOff x="741680" y="2221033"/>
              <a:chExt cx="3810000" cy="461665"/>
            </a:xfrm>
          </p:grpSpPr>
          <p:sp>
            <p:nvSpPr>
              <p:cNvPr id="9" name="TextBox 8"/>
              <p:cNvSpPr txBox="1"/>
              <p:nvPr/>
            </p:nvSpPr>
            <p:spPr>
              <a:xfrm>
                <a:off x="1229360" y="2221033"/>
                <a:ext cx="3322320" cy="461665"/>
              </a:xfrm>
              <a:prstGeom prst="rect">
                <a:avLst/>
              </a:prstGeom>
              <a:noFill/>
            </p:spPr>
            <p:txBody>
              <a:bodyPr wrap="square" rtlCol="0">
                <a:spAutoFit/>
              </a:bodyPr>
              <a:lstStyle/>
              <a:p>
                <a:endParaRPr lang="ro-RO" sz="2400" dirty="0"/>
              </a:p>
            </p:txBody>
          </p:sp>
          <p:sp>
            <p:nvSpPr>
              <p:cNvPr id="10" name="Right Arrow 9"/>
              <p:cNvSpPr/>
              <p:nvPr/>
            </p:nvSpPr>
            <p:spPr>
              <a:xfrm>
                <a:off x="741680" y="2389131"/>
                <a:ext cx="487680" cy="12546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o-RO"/>
              </a:p>
            </p:txBody>
          </p:sp>
        </p:grpSp>
        <p:sp>
          <p:nvSpPr>
            <p:cNvPr id="7" name="Rectangle 6"/>
            <p:cNvSpPr/>
            <p:nvPr/>
          </p:nvSpPr>
          <p:spPr>
            <a:xfrm>
              <a:off x="1167775" y="2716344"/>
              <a:ext cx="5903026" cy="461665"/>
            </a:xfrm>
            <a:prstGeom prst="rect">
              <a:avLst/>
            </a:prstGeom>
          </p:spPr>
          <p:txBody>
            <a:bodyPr wrap="none">
              <a:spAutoFit/>
            </a:bodyPr>
            <a:lstStyle/>
            <a:p>
              <a:r>
                <a:rPr lang="ro-RO" sz="2400" dirty="0"/>
                <a:t>Învățati să recunoașteți programele malitioase</a:t>
              </a:r>
            </a:p>
          </p:txBody>
        </p:sp>
        <p:grpSp>
          <p:nvGrpSpPr>
            <p:cNvPr id="12" name="Group 11"/>
            <p:cNvGrpSpPr/>
            <p:nvPr/>
          </p:nvGrpSpPr>
          <p:grpSpPr>
            <a:xfrm>
              <a:off x="741680" y="3387509"/>
              <a:ext cx="6150710" cy="830997"/>
              <a:chOff x="741680" y="2221033"/>
              <a:chExt cx="6150710" cy="830997"/>
            </a:xfrm>
          </p:grpSpPr>
          <p:sp>
            <p:nvSpPr>
              <p:cNvPr id="13" name="TextBox 12"/>
              <p:cNvSpPr txBox="1"/>
              <p:nvPr/>
            </p:nvSpPr>
            <p:spPr>
              <a:xfrm>
                <a:off x="1229360" y="2221033"/>
                <a:ext cx="5663030" cy="830997"/>
              </a:xfrm>
              <a:prstGeom prst="rect">
                <a:avLst/>
              </a:prstGeom>
              <a:noFill/>
            </p:spPr>
            <p:txBody>
              <a:bodyPr wrap="square" rtlCol="0">
                <a:spAutoFit/>
              </a:bodyPr>
              <a:lstStyle/>
              <a:p>
                <a:r>
                  <a:rPr lang="ro-RO" sz="2400" dirty="0"/>
                  <a:t>Fiți atent la deschiderea atasamentelor de email</a:t>
                </a:r>
              </a:p>
            </p:txBody>
          </p:sp>
          <p:sp>
            <p:nvSpPr>
              <p:cNvPr id="14" name="Right Arrow 13"/>
              <p:cNvSpPr/>
              <p:nvPr/>
            </p:nvSpPr>
            <p:spPr>
              <a:xfrm>
                <a:off x="741680" y="2389131"/>
                <a:ext cx="487680" cy="12546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o-RO"/>
              </a:p>
            </p:txBody>
          </p:sp>
        </p:grpSp>
        <p:grpSp>
          <p:nvGrpSpPr>
            <p:cNvPr id="15" name="Group 14"/>
            <p:cNvGrpSpPr/>
            <p:nvPr/>
          </p:nvGrpSpPr>
          <p:grpSpPr>
            <a:xfrm>
              <a:off x="741055" y="4155771"/>
              <a:ext cx="6045824" cy="461665"/>
              <a:chOff x="741680" y="2221033"/>
              <a:chExt cx="6045824" cy="461665"/>
            </a:xfrm>
          </p:grpSpPr>
          <p:sp>
            <p:nvSpPr>
              <p:cNvPr id="16" name="TextBox 15"/>
              <p:cNvSpPr txBox="1"/>
              <p:nvPr/>
            </p:nvSpPr>
            <p:spPr>
              <a:xfrm>
                <a:off x="1229359" y="2221033"/>
                <a:ext cx="5558145" cy="461665"/>
              </a:xfrm>
              <a:prstGeom prst="rect">
                <a:avLst/>
              </a:prstGeom>
              <a:noFill/>
            </p:spPr>
            <p:txBody>
              <a:bodyPr wrap="square" rtlCol="0">
                <a:spAutoFit/>
              </a:bodyPr>
              <a:lstStyle/>
              <a:p>
                <a:r>
                  <a:rPr lang="ro-RO" sz="2400" dirty="0"/>
                  <a:t>Descărcați aplicații doar din locații sigure</a:t>
                </a:r>
              </a:p>
            </p:txBody>
          </p:sp>
          <p:sp>
            <p:nvSpPr>
              <p:cNvPr id="17" name="Right Arrow 16"/>
              <p:cNvSpPr/>
              <p:nvPr/>
            </p:nvSpPr>
            <p:spPr>
              <a:xfrm>
                <a:off x="741680" y="2389131"/>
                <a:ext cx="487680" cy="12546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o-RO"/>
              </a:p>
            </p:txBody>
          </p:sp>
        </p:grpSp>
        <p:grpSp>
          <p:nvGrpSpPr>
            <p:cNvPr id="18" name="Group 17"/>
            <p:cNvGrpSpPr/>
            <p:nvPr/>
          </p:nvGrpSpPr>
          <p:grpSpPr>
            <a:xfrm>
              <a:off x="741055" y="4785534"/>
              <a:ext cx="3810000" cy="461665"/>
              <a:chOff x="741680" y="2221033"/>
              <a:chExt cx="3810000" cy="461665"/>
            </a:xfrm>
          </p:grpSpPr>
          <p:sp>
            <p:nvSpPr>
              <p:cNvPr id="19" name="TextBox 18"/>
              <p:cNvSpPr txBox="1"/>
              <p:nvPr/>
            </p:nvSpPr>
            <p:spPr>
              <a:xfrm>
                <a:off x="1229360" y="2221033"/>
                <a:ext cx="3322320" cy="461665"/>
              </a:xfrm>
              <a:prstGeom prst="rect">
                <a:avLst/>
              </a:prstGeom>
              <a:noFill/>
            </p:spPr>
            <p:txBody>
              <a:bodyPr wrap="square" rtlCol="0">
                <a:spAutoFit/>
              </a:bodyPr>
              <a:lstStyle/>
              <a:p>
                <a:r>
                  <a:rPr lang="ro-RO" sz="2400" dirty="0"/>
                  <a:t>Utilizați un firewall</a:t>
                </a:r>
              </a:p>
            </p:txBody>
          </p:sp>
          <p:sp>
            <p:nvSpPr>
              <p:cNvPr id="20" name="Right Arrow 19"/>
              <p:cNvSpPr/>
              <p:nvPr/>
            </p:nvSpPr>
            <p:spPr>
              <a:xfrm>
                <a:off x="741680" y="2389131"/>
                <a:ext cx="487680" cy="12546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o-RO"/>
              </a:p>
            </p:txBody>
          </p:sp>
        </p:grpSp>
        <p:grpSp>
          <p:nvGrpSpPr>
            <p:cNvPr id="21" name="Group 20"/>
            <p:cNvGrpSpPr/>
            <p:nvPr/>
          </p:nvGrpSpPr>
          <p:grpSpPr>
            <a:xfrm>
              <a:off x="741055" y="5352562"/>
              <a:ext cx="3810000" cy="461665"/>
              <a:chOff x="741680" y="2221033"/>
              <a:chExt cx="3810000" cy="461665"/>
            </a:xfrm>
          </p:grpSpPr>
          <p:sp>
            <p:nvSpPr>
              <p:cNvPr id="22" name="TextBox 21"/>
              <p:cNvSpPr txBox="1"/>
              <p:nvPr/>
            </p:nvSpPr>
            <p:spPr>
              <a:xfrm>
                <a:off x="1229360" y="2221033"/>
                <a:ext cx="3322320" cy="461665"/>
              </a:xfrm>
              <a:prstGeom prst="rect">
                <a:avLst/>
              </a:prstGeom>
              <a:noFill/>
            </p:spPr>
            <p:txBody>
              <a:bodyPr wrap="square" rtlCol="0">
                <a:spAutoFit/>
              </a:bodyPr>
              <a:lstStyle/>
              <a:p>
                <a:r>
                  <a:rPr lang="ro-RO" sz="2400" dirty="0"/>
                  <a:t>Backup regulat al datelor</a:t>
                </a:r>
              </a:p>
            </p:txBody>
          </p:sp>
          <p:sp>
            <p:nvSpPr>
              <p:cNvPr id="23" name="Right Arrow 22"/>
              <p:cNvSpPr/>
              <p:nvPr/>
            </p:nvSpPr>
            <p:spPr>
              <a:xfrm>
                <a:off x="741680" y="2389131"/>
                <a:ext cx="487680" cy="12546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o-RO"/>
              </a:p>
            </p:txBody>
          </p:sp>
        </p:grpSp>
      </p:grpSp>
    </p:spTree>
    <p:extLst>
      <p:ext uri="{BB962C8B-B14F-4D97-AF65-F5344CB8AC3E}">
        <p14:creationId xmlns:p14="http://schemas.microsoft.com/office/powerpoint/2010/main" val="3869574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5134" y="1831910"/>
            <a:ext cx="8501450" cy="923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ro-RO" sz="5400" dirty="0"/>
              <a:t>Vă mulțumesc pentru atenție !</a:t>
            </a:r>
          </a:p>
        </p:txBody>
      </p:sp>
      <p:pic>
        <p:nvPicPr>
          <p:cNvPr id="1026" name="Picture 2" descr="Hugging Face Emoji 🤗 - StayHip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8851" y="3861415"/>
            <a:ext cx="3603763" cy="19656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ellow Emoticons And Emojis Stock Illustration - Download Image Now - Thank  You - Phrase, Emoticon, Humor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1" y="762883"/>
            <a:ext cx="2844800" cy="213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27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Să ne reamintim</a:t>
            </a:r>
          </a:p>
        </p:txBody>
      </p:sp>
      <p:sp>
        <p:nvSpPr>
          <p:cNvPr id="3" name="Content Placeholder 2"/>
          <p:cNvSpPr>
            <a:spLocks noGrp="1"/>
          </p:cNvSpPr>
          <p:nvPr>
            <p:ph sz="quarter" idx="13"/>
          </p:nvPr>
        </p:nvSpPr>
        <p:spPr>
          <a:xfrm>
            <a:off x="355600" y="2214694"/>
            <a:ext cx="10922626" cy="4013386"/>
          </a:xfrm>
        </p:spPr>
        <p:txBody>
          <a:bodyPr>
            <a:normAutofit/>
          </a:bodyPr>
          <a:lstStyle/>
          <a:p>
            <a:r>
              <a:rPr lang="ro-RO" sz="2400" cap="none" dirty="0"/>
              <a:t>De orele trecute, știm:</a:t>
            </a:r>
          </a:p>
          <a:p>
            <a:pPr lvl="2">
              <a:buFont typeface="Wingdings" panose="05000000000000000000" pitchFamily="2" charset="2"/>
              <a:buChar char="Ø"/>
            </a:pPr>
            <a:r>
              <a:rPr lang="ro-RO" sz="2000" cap="none" dirty="0"/>
              <a:t>Cum ni se poate fura identitatea</a:t>
            </a:r>
          </a:p>
          <a:p>
            <a:pPr lvl="2">
              <a:buFont typeface="Wingdings" panose="05000000000000000000" pitchFamily="2" charset="2"/>
              <a:buChar char="Ø"/>
            </a:pPr>
            <a:r>
              <a:rPr lang="ro-RO" sz="2000" cap="none" dirty="0"/>
              <a:t>Care sunt metodele prin care să ne protejăm identitatea și datele noastre personale.</a:t>
            </a:r>
          </a:p>
          <a:p>
            <a:pPr marL="263525" lvl="2" indent="-263525"/>
            <a:endParaRPr lang="ro-RO" sz="2000" cap="none" dirty="0"/>
          </a:p>
          <a:p>
            <a:pPr marL="263525" lvl="2" indent="-263525"/>
            <a:endParaRPr lang="ro-RO" sz="2000" cap="none" dirty="0"/>
          </a:p>
          <a:p>
            <a:pPr marL="263525" lvl="2" indent="-263525"/>
            <a:endParaRPr lang="ro-RO" sz="2000" cap="none" dirty="0"/>
          </a:p>
          <a:p>
            <a:pPr marL="263525" lvl="2" indent="-263525"/>
            <a:r>
              <a:rPr lang="ro-RO" sz="2800" cap="none" dirty="0"/>
              <a:t>Dar, mai sunt metode prin care să ni se „fure” informații?</a:t>
            </a:r>
          </a:p>
        </p:txBody>
      </p:sp>
      <p:pic>
        <p:nvPicPr>
          <p:cNvPr id="2050" name="Picture 2" descr="Smiley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1615" y="137636"/>
            <a:ext cx="2077058" cy="2077058"/>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Help 4">
            <a:hlinkClick r:id="" action="ppaction://noaction" highlightClick="1"/>
          </p:cNvPr>
          <p:cNvSpPr/>
          <p:nvPr/>
        </p:nvSpPr>
        <p:spPr>
          <a:xfrm>
            <a:off x="162560" y="3901440"/>
            <a:ext cx="1042416" cy="1042416"/>
          </a:xfrm>
          <a:prstGeom prst="actionButtonHelp">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ro-RO"/>
          </a:p>
        </p:txBody>
      </p:sp>
    </p:spTree>
    <p:extLst>
      <p:ext uri="{BB962C8B-B14F-4D97-AF65-F5344CB8AC3E}">
        <p14:creationId xmlns:p14="http://schemas.microsoft.com/office/powerpoint/2010/main" val="360707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7">
                                          <p:stCondLst>
                                            <p:cond delay="0"/>
                                          </p:stCondLst>
                                        </p:cTn>
                                        <p:tgtEl>
                                          <p:spTgt spid="3">
                                            <p:txEl>
                                              <p:pRg st="0" end="0"/>
                                            </p:txEl>
                                          </p:spTgt>
                                        </p:tgtEl>
                                      </p:cBhvr>
                                    </p:animEffect>
                                    <p:anim calcmode="lin" valueType="num">
                                      <p:cBhvr>
                                        <p:cTn id="8" dur="1594"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3">
                                          <p:stCondLst>
                                            <p:cond delay="569"/>
                                          </p:stCondLst>
                                        </p:cTn>
                                        <p:tgtEl>
                                          <p:spTgt spid="3">
                                            <p:txEl>
                                              <p:pRg st="0" end="0"/>
                                            </p:txEl>
                                          </p:spTgt>
                                        </p:tgtEl>
                                      </p:cBhvr>
                                      <p:to x="100000" y="60000"/>
                                    </p:animScale>
                                    <p:animScale>
                                      <p:cBhvr>
                                        <p:cTn id="14" dur="145" decel="50000">
                                          <p:stCondLst>
                                            <p:cond delay="592"/>
                                          </p:stCondLst>
                                        </p:cTn>
                                        <p:tgtEl>
                                          <p:spTgt spid="3">
                                            <p:txEl>
                                              <p:pRg st="0" end="0"/>
                                            </p:txEl>
                                          </p:spTgt>
                                        </p:tgtEl>
                                      </p:cBhvr>
                                      <p:to x="100000" y="100000"/>
                                    </p:animScale>
                                    <p:animScale>
                                      <p:cBhvr>
                                        <p:cTn id="15" dur="23">
                                          <p:stCondLst>
                                            <p:cond delay="1148"/>
                                          </p:stCondLst>
                                        </p:cTn>
                                        <p:tgtEl>
                                          <p:spTgt spid="3">
                                            <p:txEl>
                                              <p:pRg st="0" end="0"/>
                                            </p:txEl>
                                          </p:spTgt>
                                        </p:tgtEl>
                                      </p:cBhvr>
                                      <p:to x="100000" y="80000"/>
                                    </p:animScale>
                                    <p:animScale>
                                      <p:cBhvr>
                                        <p:cTn id="16" dur="145" decel="50000">
                                          <p:stCondLst>
                                            <p:cond delay="1171"/>
                                          </p:stCondLst>
                                        </p:cTn>
                                        <p:tgtEl>
                                          <p:spTgt spid="3">
                                            <p:txEl>
                                              <p:pRg st="0" end="0"/>
                                            </p:txEl>
                                          </p:spTgt>
                                        </p:tgtEl>
                                      </p:cBhvr>
                                      <p:to x="100000" y="100000"/>
                                    </p:animScale>
                                    <p:animScale>
                                      <p:cBhvr>
                                        <p:cTn id="17" dur="23">
                                          <p:stCondLst>
                                            <p:cond delay="1437"/>
                                          </p:stCondLst>
                                        </p:cTn>
                                        <p:tgtEl>
                                          <p:spTgt spid="3">
                                            <p:txEl>
                                              <p:pRg st="0" end="0"/>
                                            </p:txEl>
                                          </p:spTgt>
                                        </p:tgtEl>
                                      </p:cBhvr>
                                      <p:to x="100000" y="90000"/>
                                    </p:animScale>
                                    <p:animScale>
                                      <p:cBhvr>
                                        <p:cTn id="18" dur="145" decel="50000">
                                          <p:stCondLst>
                                            <p:cond delay="1459"/>
                                          </p:stCondLst>
                                        </p:cTn>
                                        <p:tgtEl>
                                          <p:spTgt spid="3">
                                            <p:txEl>
                                              <p:pRg st="0" end="0"/>
                                            </p:txEl>
                                          </p:spTgt>
                                        </p:tgtEl>
                                      </p:cBhvr>
                                      <p:to x="100000" y="100000"/>
                                    </p:animScale>
                                    <p:animScale>
                                      <p:cBhvr>
                                        <p:cTn id="19" dur="23">
                                          <p:stCondLst>
                                            <p:cond delay="1582"/>
                                          </p:stCondLst>
                                        </p:cTn>
                                        <p:tgtEl>
                                          <p:spTgt spid="3">
                                            <p:txEl>
                                              <p:pRg st="0" end="0"/>
                                            </p:txEl>
                                          </p:spTgt>
                                        </p:tgtEl>
                                      </p:cBhvr>
                                      <p:to x="100000" y="95000"/>
                                    </p:animScale>
                                    <p:animScale>
                                      <p:cBhvr>
                                        <p:cTn id="20" dur="145" decel="50000">
                                          <p:stCondLst>
                                            <p:cond delay="1605"/>
                                          </p:stCondLst>
                                        </p:cTn>
                                        <p:tgtEl>
                                          <p:spTgt spid="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7">
                                          <p:stCondLst>
                                            <p:cond delay="0"/>
                                          </p:stCondLst>
                                        </p:cTn>
                                        <p:tgtEl>
                                          <p:spTgt spid="3">
                                            <p:txEl>
                                              <p:pRg st="1" end="1"/>
                                            </p:txEl>
                                          </p:spTgt>
                                        </p:tgtEl>
                                      </p:cBhvr>
                                    </p:animEffect>
                                    <p:anim calcmode="lin" valueType="num">
                                      <p:cBhvr>
                                        <p:cTn id="24" dur="1594"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581"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581" tmFilter="0, 0; 0.125,0.2665; 0.25,0.4; 0.375,0.465; 0.5,0.5;  0.625,0.535; 0.75,0.6; 0.875,0.7335; 1,1">
                                          <p:stCondLst>
                                            <p:cond delay="581"/>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290" tmFilter="0, 0; 0.125,0.2665; 0.25,0.4; 0.375,0.465; 0.5,0.5;  0.625,0.535; 0.75,0.6; 0.875,0.7335; 1,1">
                                          <p:stCondLst>
                                            <p:cond delay="1159"/>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44" tmFilter="0, 0; 0.125,0.2665; 0.25,0.4; 0.375,0.465; 0.5,0.5;  0.625,0.535; 0.75,0.6; 0.875,0.7335; 1,1">
                                          <p:stCondLst>
                                            <p:cond delay="1449"/>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3">
                                          <p:stCondLst>
                                            <p:cond delay="569"/>
                                          </p:stCondLst>
                                        </p:cTn>
                                        <p:tgtEl>
                                          <p:spTgt spid="3">
                                            <p:txEl>
                                              <p:pRg st="1" end="1"/>
                                            </p:txEl>
                                          </p:spTgt>
                                        </p:tgtEl>
                                      </p:cBhvr>
                                      <p:to x="100000" y="60000"/>
                                    </p:animScale>
                                    <p:animScale>
                                      <p:cBhvr>
                                        <p:cTn id="30" dur="145" decel="50000">
                                          <p:stCondLst>
                                            <p:cond delay="592"/>
                                          </p:stCondLst>
                                        </p:cTn>
                                        <p:tgtEl>
                                          <p:spTgt spid="3">
                                            <p:txEl>
                                              <p:pRg st="1" end="1"/>
                                            </p:txEl>
                                          </p:spTgt>
                                        </p:tgtEl>
                                      </p:cBhvr>
                                      <p:to x="100000" y="100000"/>
                                    </p:animScale>
                                    <p:animScale>
                                      <p:cBhvr>
                                        <p:cTn id="31" dur="23">
                                          <p:stCondLst>
                                            <p:cond delay="1148"/>
                                          </p:stCondLst>
                                        </p:cTn>
                                        <p:tgtEl>
                                          <p:spTgt spid="3">
                                            <p:txEl>
                                              <p:pRg st="1" end="1"/>
                                            </p:txEl>
                                          </p:spTgt>
                                        </p:tgtEl>
                                      </p:cBhvr>
                                      <p:to x="100000" y="80000"/>
                                    </p:animScale>
                                    <p:animScale>
                                      <p:cBhvr>
                                        <p:cTn id="32" dur="145" decel="50000">
                                          <p:stCondLst>
                                            <p:cond delay="1171"/>
                                          </p:stCondLst>
                                        </p:cTn>
                                        <p:tgtEl>
                                          <p:spTgt spid="3">
                                            <p:txEl>
                                              <p:pRg st="1" end="1"/>
                                            </p:txEl>
                                          </p:spTgt>
                                        </p:tgtEl>
                                      </p:cBhvr>
                                      <p:to x="100000" y="100000"/>
                                    </p:animScale>
                                    <p:animScale>
                                      <p:cBhvr>
                                        <p:cTn id="33" dur="23">
                                          <p:stCondLst>
                                            <p:cond delay="1437"/>
                                          </p:stCondLst>
                                        </p:cTn>
                                        <p:tgtEl>
                                          <p:spTgt spid="3">
                                            <p:txEl>
                                              <p:pRg st="1" end="1"/>
                                            </p:txEl>
                                          </p:spTgt>
                                        </p:tgtEl>
                                      </p:cBhvr>
                                      <p:to x="100000" y="90000"/>
                                    </p:animScale>
                                    <p:animScale>
                                      <p:cBhvr>
                                        <p:cTn id="34" dur="145" decel="50000">
                                          <p:stCondLst>
                                            <p:cond delay="1459"/>
                                          </p:stCondLst>
                                        </p:cTn>
                                        <p:tgtEl>
                                          <p:spTgt spid="3">
                                            <p:txEl>
                                              <p:pRg st="1" end="1"/>
                                            </p:txEl>
                                          </p:spTgt>
                                        </p:tgtEl>
                                      </p:cBhvr>
                                      <p:to x="100000" y="100000"/>
                                    </p:animScale>
                                    <p:animScale>
                                      <p:cBhvr>
                                        <p:cTn id="35" dur="23">
                                          <p:stCondLst>
                                            <p:cond delay="1582"/>
                                          </p:stCondLst>
                                        </p:cTn>
                                        <p:tgtEl>
                                          <p:spTgt spid="3">
                                            <p:txEl>
                                              <p:pRg st="1" end="1"/>
                                            </p:txEl>
                                          </p:spTgt>
                                        </p:tgtEl>
                                      </p:cBhvr>
                                      <p:to x="100000" y="95000"/>
                                    </p:animScale>
                                    <p:animScale>
                                      <p:cBhvr>
                                        <p:cTn id="36" dur="145" decel="50000">
                                          <p:stCondLst>
                                            <p:cond delay="1605"/>
                                          </p:stCondLst>
                                        </p:cTn>
                                        <p:tgtEl>
                                          <p:spTgt spid="3">
                                            <p:txEl>
                                              <p:pRg st="1" end="1"/>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07">
                                          <p:stCondLst>
                                            <p:cond delay="0"/>
                                          </p:stCondLst>
                                        </p:cTn>
                                        <p:tgtEl>
                                          <p:spTgt spid="3">
                                            <p:txEl>
                                              <p:pRg st="2" end="2"/>
                                            </p:txEl>
                                          </p:spTgt>
                                        </p:tgtEl>
                                      </p:cBhvr>
                                    </p:animEffect>
                                    <p:anim calcmode="lin" valueType="num">
                                      <p:cBhvr>
                                        <p:cTn id="40" dur="1594"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581"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581" tmFilter="0, 0; 0.125,0.2665; 0.25,0.4; 0.375,0.465; 0.5,0.5;  0.625,0.535; 0.75,0.6; 0.875,0.7335; 1,1">
                                          <p:stCondLst>
                                            <p:cond delay="581"/>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290" tmFilter="0, 0; 0.125,0.2665; 0.25,0.4; 0.375,0.465; 0.5,0.5;  0.625,0.535; 0.75,0.6; 0.875,0.7335; 1,1">
                                          <p:stCondLst>
                                            <p:cond delay="1159"/>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44" tmFilter="0, 0; 0.125,0.2665; 0.25,0.4; 0.375,0.465; 0.5,0.5;  0.625,0.535; 0.75,0.6; 0.875,0.7335; 1,1">
                                          <p:stCondLst>
                                            <p:cond delay="1449"/>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3">
                                          <p:stCondLst>
                                            <p:cond delay="569"/>
                                          </p:stCondLst>
                                        </p:cTn>
                                        <p:tgtEl>
                                          <p:spTgt spid="3">
                                            <p:txEl>
                                              <p:pRg st="2" end="2"/>
                                            </p:txEl>
                                          </p:spTgt>
                                        </p:tgtEl>
                                      </p:cBhvr>
                                      <p:to x="100000" y="60000"/>
                                    </p:animScale>
                                    <p:animScale>
                                      <p:cBhvr>
                                        <p:cTn id="46" dur="145" decel="50000">
                                          <p:stCondLst>
                                            <p:cond delay="592"/>
                                          </p:stCondLst>
                                        </p:cTn>
                                        <p:tgtEl>
                                          <p:spTgt spid="3">
                                            <p:txEl>
                                              <p:pRg st="2" end="2"/>
                                            </p:txEl>
                                          </p:spTgt>
                                        </p:tgtEl>
                                      </p:cBhvr>
                                      <p:to x="100000" y="100000"/>
                                    </p:animScale>
                                    <p:animScale>
                                      <p:cBhvr>
                                        <p:cTn id="47" dur="23">
                                          <p:stCondLst>
                                            <p:cond delay="1148"/>
                                          </p:stCondLst>
                                        </p:cTn>
                                        <p:tgtEl>
                                          <p:spTgt spid="3">
                                            <p:txEl>
                                              <p:pRg st="2" end="2"/>
                                            </p:txEl>
                                          </p:spTgt>
                                        </p:tgtEl>
                                      </p:cBhvr>
                                      <p:to x="100000" y="80000"/>
                                    </p:animScale>
                                    <p:animScale>
                                      <p:cBhvr>
                                        <p:cTn id="48" dur="145" decel="50000">
                                          <p:stCondLst>
                                            <p:cond delay="1171"/>
                                          </p:stCondLst>
                                        </p:cTn>
                                        <p:tgtEl>
                                          <p:spTgt spid="3">
                                            <p:txEl>
                                              <p:pRg st="2" end="2"/>
                                            </p:txEl>
                                          </p:spTgt>
                                        </p:tgtEl>
                                      </p:cBhvr>
                                      <p:to x="100000" y="100000"/>
                                    </p:animScale>
                                    <p:animScale>
                                      <p:cBhvr>
                                        <p:cTn id="49" dur="23">
                                          <p:stCondLst>
                                            <p:cond delay="1437"/>
                                          </p:stCondLst>
                                        </p:cTn>
                                        <p:tgtEl>
                                          <p:spTgt spid="3">
                                            <p:txEl>
                                              <p:pRg st="2" end="2"/>
                                            </p:txEl>
                                          </p:spTgt>
                                        </p:tgtEl>
                                      </p:cBhvr>
                                      <p:to x="100000" y="90000"/>
                                    </p:animScale>
                                    <p:animScale>
                                      <p:cBhvr>
                                        <p:cTn id="50" dur="145" decel="50000">
                                          <p:stCondLst>
                                            <p:cond delay="1459"/>
                                          </p:stCondLst>
                                        </p:cTn>
                                        <p:tgtEl>
                                          <p:spTgt spid="3">
                                            <p:txEl>
                                              <p:pRg st="2" end="2"/>
                                            </p:txEl>
                                          </p:spTgt>
                                        </p:tgtEl>
                                      </p:cBhvr>
                                      <p:to x="100000" y="100000"/>
                                    </p:animScale>
                                    <p:animScale>
                                      <p:cBhvr>
                                        <p:cTn id="51" dur="23">
                                          <p:stCondLst>
                                            <p:cond delay="1582"/>
                                          </p:stCondLst>
                                        </p:cTn>
                                        <p:tgtEl>
                                          <p:spTgt spid="3">
                                            <p:txEl>
                                              <p:pRg st="2" end="2"/>
                                            </p:txEl>
                                          </p:spTgt>
                                        </p:tgtEl>
                                      </p:cBhvr>
                                      <p:to x="100000" y="95000"/>
                                    </p:animScale>
                                    <p:animScale>
                                      <p:cBhvr>
                                        <p:cTn id="52" dur="145" decel="50000">
                                          <p:stCondLst>
                                            <p:cond delay="1605"/>
                                          </p:stCondLst>
                                        </p:cTn>
                                        <p:tgtEl>
                                          <p:spTgt spid="3">
                                            <p:txEl>
                                              <p:pRg st="2" end="2"/>
                                            </p:txEl>
                                          </p:spTgt>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down)">
                                      <p:cBhvr>
                                        <p:cTn id="55" dur="507">
                                          <p:stCondLst>
                                            <p:cond delay="0"/>
                                          </p:stCondLst>
                                        </p:cTn>
                                        <p:tgtEl>
                                          <p:spTgt spid="3">
                                            <p:txEl>
                                              <p:pRg st="6" end="6"/>
                                            </p:txEl>
                                          </p:spTgt>
                                        </p:tgtEl>
                                      </p:cBhvr>
                                    </p:animEffect>
                                    <p:anim calcmode="lin" valueType="num">
                                      <p:cBhvr>
                                        <p:cTn id="56" dur="1594"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57" dur="581"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58" dur="581" tmFilter="0, 0; 0.125,0.2665; 0.25,0.4; 0.375,0.465; 0.5,0.5;  0.625,0.535; 0.75,0.6; 0.875,0.7335; 1,1">
                                          <p:stCondLst>
                                            <p:cond delay="581"/>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9" dur="290" tmFilter="0, 0; 0.125,0.2665; 0.25,0.4; 0.375,0.465; 0.5,0.5;  0.625,0.535; 0.75,0.6; 0.875,0.7335; 1,1">
                                          <p:stCondLst>
                                            <p:cond delay="1159"/>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0" dur="144" tmFilter="0, 0; 0.125,0.2665; 0.25,0.4; 0.375,0.465; 0.5,0.5;  0.625,0.535; 0.75,0.6; 0.875,0.7335; 1,1">
                                          <p:stCondLst>
                                            <p:cond delay="1449"/>
                                          </p:stCondLst>
                                        </p:cTn>
                                        <p:tgtEl>
                                          <p:spTgt spid="3">
                                            <p:txEl>
                                              <p:pRg st="6" end="6"/>
                                            </p:txEl>
                                          </p:spTgt>
                                        </p:tgtEl>
                                        <p:attrNameLst>
                                          <p:attrName>ppt_y</p:attrName>
                                        </p:attrNameLst>
                                      </p:cBhvr>
                                      <p:tavLst>
                                        <p:tav tm="0" fmla="#ppt_y-sin(pi*$)/81">
                                          <p:val>
                                            <p:fltVal val="0"/>
                                          </p:val>
                                        </p:tav>
                                        <p:tav tm="100000">
                                          <p:val>
                                            <p:fltVal val="1"/>
                                          </p:val>
                                        </p:tav>
                                      </p:tavLst>
                                    </p:anim>
                                    <p:animScale>
                                      <p:cBhvr>
                                        <p:cTn id="61" dur="23">
                                          <p:stCondLst>
                                            <p:cond delay="569"/>
                                          </p:stCondLst>
                                        </p:cTn>
                                        <p:tgtEl>
                                          <p:spTgt spid="3">
                                            <p:txEl>
                                              <p:pRg st="6" end="6"/>
                                            </p:txEl>
                                          </p:spTgt>
                                        </p:tgtEl>
                                      </p:cBhvr>
                                      <p:to x="100000" y="60000"/>
                                    </p:animScale>
                                    <p:animScale>
                                      <p:cBhvr>
                                        <p:cTn id="62" dur="145" decel="50000">
                                          <p:stCondLst>
                                            <p:cond delay="592"/>
                                          </p:stCondLst>
                                        </p:cTn>
                                        <p:tgtEl>
                                          <p:spTgt spid="3">
                                            <p:txEl>
                                              <p:pRg st="6" end="6"/>
                                            </p:txEl>
                                          </p:spTgt>
                                        </p:tgtEl>
                                      </p:cBhvr>
                                      <p:to x="100000" y="100000"/>
                                    </p:animScale>
                                    <p:animScale>
                                      <p:cBhvr>
                                        <p:cTn id="63" dur="23">
                                          <p:stCondLst>
                                            <p:cond delay="1148"/>
                                          </p:stCondLst>
                                        </p:cTn>
                                        <p:tgtEl>
                                          <p:spTgt spid="3">
                                            <p:txEl>
                                              <p:pRg st="6" end="6"/>
                                            </p:txEl>
                                          </p:spTgt>
                                        </p:tgtEl>
                                      </p:cBhvr>
                                      <p:to x="100000" y="80000"/>
                                    </p:animScale>
                                    <p:animScale>
                                      <p:cBhvr>
                                        <p:cTn id="64" dur="145" decel="50000">
                                          <p:stCondLst>
                                            <p:cond delay="1171"/>
                                          </p:stCondLst>
                                        </p:cTn>
                                        <p:tgtEl>
                                          <p:spTgt spid="3">
                                            <p:txEl>
                                              <p:pRg st="6" end="6"/>
                                            </p:txEl>
                                          </p:spTgt>
                                        </p:tgtEl>
                                      </p:cBhvr>
                                      <p:to x="100000" y="100000"/>
                                    </p:animScale>
                                    <p:animScale>
                                      <p:cBhvr>
                                        <p:cTn id="65" dur="23">
                                          <p:stCondLst>
                                            <p:cond delay="1437"/>
                                          </p:stCondLst>
                                        </p:cTn>
                                        <p:tgtEl>
                                          <p:spTgt spid="3">
                                            <p:txEl>
                                              <p:pRg st="6" end="6"/>
                                            </p:txEl>
                                          </p:spTgt>
                                        </p:tgtEl>
                                      </p:cBhvr>
                                      <p:to x="100000" y="90000"/>
                                    </p:animScale>
                                    <p:animScale>
                                      <p:cBhvr>
                                        <p:cTn id="66" dur="145" decel="50000">
                                          <p:stCondLst>
                                            <p:cond delay="1459"/>
                                          </p:stCondLst>
                                        </p:cTn>
                                        <p:tgtEl>
                                          <p:spTgt spid="3">
                                            <p:txEl>
                                              <p:pRg st="6" end="6"/>
                                            </p:txEl>
                                          </p:spTgt>
                                        </p:tgtEl>
                                      </p:cBhvr>
                                      <p:to x="100000" y="100000"/>
                                    </p:animScale>
                                    <p:animScale>
                                      <p:cBhvr>
                                        <p:cTn id="67" dur="23">
                                          <p:stCondLst>
                                            <p:cond delay="1582"/>
                                          </p:stCondLst>
                                        </p:cTn>
                                        <p:tgtEl>
                                          <p:spTgt spid="3">
                                            <p:txEl>
                                              <p:pRg st="6" end="6"/>
                                            </p:txEl>
                                          </p:spTgt>
                                        </p:tgtEl>
                                      </p:cBhvr>
                                      <p:to x="100000" y="95000"/>
                                    </p:animScale>
                                    <p:animScale>
                                      <p:cBhvr>
                                        <p:cTn id="68" dur="145" decel="50000">
                                          <p:stCondLst>
                                            <p:cond delay="1605"/>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rusi Informatici by Denisa Gliga on Prezi N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6520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549" y="618517"/>
            <a:ext cx="10364451" cy="1596177"/>
          </a:xfrm>
        </p:spPr>
        <p:txBody>
          <a:bodyPr/>
          <a:lstStyle/>
          <a:p>
            <a:r>
              <a:rPr lang="ro-RO" dirty="0"/>
              <a:t>Astăzi vom descoperi:</a:t>
            </a:r>
          </a:p>
        </p:txBody>
      </p:sp>
      <p:pic>
        <p:nvPicPr>
          <p:cNvPr id="3074" name="Picture 2" descr="Cum sa te descoperi pe tine insuti: un ghid epic pentru a-ti descoperi  adevaratul EU - Insecurity - Traieste azi ca si cum n-ar exista m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792140"/>
            <a:ext cx="4171333" cy="23836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3"/>
          </p:nvPr>
        </p:nvSpPr>
        <p:spPr>
          <a:xfrm>
            <a:off x="4612014" y="2214694"/>
            <a:ext cx="6472546" cy="3424107"/>
          </a:xfrm>
        </p:spPr>
        <p:txBody>
          <a:bodyPr>
            <a:normAutofit/>
          </a:bodyPr>
          <a:lstStyle/>
          <a:p>
            <a:pPr>
              <a:buFont typeface="Wingdings" panose="05000000000000000000" pitchFamily="2" charset="2"/>
              <a:buChar char="Ø"/>
            </a:pPr>
            <a:r>
              <a:rPr lang="ro-RO" sz="3200" cap="none" dirty="0"/>
              <a:t> Ce reprezintă un malware</a:t>
            </a:r>
          </a:p>
          <a:p>
            <a:pPr>
              <a:buFont typeface="Wingdings" panose="05000000000000000000" pitchFamily="2" charset="2"/>
              <a:buChar char="Ø"/>
            </a:pPr>
            <a:r>
              <a:rPr lang="ro-RO" sz="3200" cap="none" dirty="0"/>
              <a:t> Care sunt cei mai cunoscuți viruși</a:t>
            </a:r>
          </a:p>
          <a:p>
            <a:pPr>
              <a:buFont typeface="Wingdings" panose="05000000000000000000" pitchFamily="2" charset="2"/>
              <a:buChar char="Ø"/>
            </a:pPr>
            <a:r>
              <a:rPr lang="ro-RO" sz="3200" cap="none" dirty="0"/>
              <a:t> Cum acționează aceștia</a:t>
            </a:r>
          </a:p>
          <a:p>
            <a:pPr>
              <a:buFont typeface="Wingdings" panose="05000000000000000000" pitchFamily="2" charset="2"/>
              <a:buChar char="Ø"/>
            </a:pPr>
            <a:r>
              <a:rPr lang="ro-RO" sz="3200" cap="none" dirty="0"/>
              <a:t> Cum ne putem proteja de ei.</a:t>
            </a:r>
          </a:p>
        </p:txBody>
      </p:sp>
    </p:spTree>
    <p:extLst>
      <p:ext uri="{BB962C8B-B14F-4D97-AF65-F5344CB8AC3E}">
        <p14:creationId xmlns:p14="http://schemas.microsoft.com/office/powerpoint/2010/main" val="202524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alware hiding in browser extensions attacks millions — delete it now |  Laptop M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14592">
            <a:off x="8688094" y="569938"/>
            <a:ext cx="3091142" cy="17391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6909" y="120677"/>
            <a:ext cx="10364451" cy="931043"/>
          </a:xfrm>
        </p:spPr>
        <p:txBody>
          <a:bodyPr/>
          <a:lstStyle/>
          <a:p>
            <a:r>
              <a:rPr lang="ro-RO" dirty="0"/>
              <a:t>Malware? </a:t>
            </a:r>
          </a:p>
        </p:txBody>
      </p:sp>
      <p:sp>
        <p:nvSpPr>
          <p:cNvPr id="3" name="Content Placeholder 2"/>
          <p:cNvSpPr>
            <a:spLocks noGrp="1"/>
          </p:cNvSpPr>
          <p:nvPr>
            <p:ph sz="quarter" idx="13"/>
          </p:nvPr>
        </p:nvSpPr>
        <p:spPr>
          <a:xfrm>
            <a:off x="121294" y="1029985"/>
            <a:ext cx="10363826" cy="528508"/>
          </a:xfrm>
        </p:spPr>
        <p:txBody>
          <a:bodyPr>
            <a:noAutofit/>
          </a:bodyPr>
          <a:lstStyle/>
          <a:p>
            <a:pPr marL="0" indent="0">
              <a:buNone/>
            </a:pPr>
            <a:r>
              <a:rPr lang="ro-RO" sz="2800" dirty="0"/>
              <a:t>Vine de la alipirea a două sintagme importante:</a:t>
            </a:r>
          </a:p>
        </p:txBody>
      </p:sp>
      <p:grpSp>
        <p:nvGrpSpPr>
          <p:cNvPr id="19" name="Group 18"/>
          <p:cNvGrpSpPr/>
          <p:nvPr/>
        </p:nvGrpSpPr>
        <p:grpSpPr>
          <a:xfrm>
            <a:off x="751214" y="1671320"/>
            <a:ext cx="11323214" cy="2860040"/>
            <a:chOff x="516909" y="1844040"/>
            <a:chExt cx="11557519" cy="3625890"/>
          </a:xfrm>
        </p:grpSpPr>
        <p:grpSp>
          <p:nvGrpSpPr>
            <p:cNvPr id="7" name="Group 6"/>
            <p:cNvGrpSpPr/>
            <p:nvPr/>
          </p:nvGrpSpPr>
          <p:grpSpPr>
            <a:xfrm>
              <a:off x="1924798" y="1844040"/>
              <a:ext cx="7548671" cy="923330"/>
              <a:chOff x="948476" y="2860040"/>
              <a:chExt cx="7548671" cy="923330"/>
            </a:xfrm>
          </p:grpSpPr>
          <p:sp>
            <p:nvSpPr>
              <p:cNvPr id="4" name="Rectangle 3"/>
              <p:cNvSpPr/>
              <p:nvPr/>
            </p:nvSpPr>
            <p:spPr>
              <a:xfrm>
                <a:off x="948476" y="2860040"/>
                <a:ext cx="2954655" cy="923330"/>
              </a:xfrm>
              <a:prstGeom prst="rect">
                <a:avLst/>
              </a:prstGeom>
              <a:noFill/>
            </p:spPr>
            <p:txBody>
              <a:bodyPr wrap="none" lIns="91440" tIns="45720" rIns="91440" bIns="45720">
                <a:spAutoFit/>
              </a:bodyPr>
              <a:lstStyle/>
              <a:p>
                <a:pPr algn="ctr"/>
                <a:r>
                  <a:rPr lang="ro-RO" sz="5400" b="1" dirty="0">
                    <a:ln w="0"/>
                    <a:effectLst>
                      <a:outerShdw blurRad="38100" dist="19050" dir="2700000" algn="tl" rotWithShape="0">
                        <a:schemeClr val="dk1">
                          <a:alpha val="40000"/>
                        </a:schemeClr>
                      </a:outerShdw>
                    </a:effectLst>
                  </a:rPr>
                  <a:t>MAL</a:t>
                </a:r>
                <a:r>
                  <a:rPr lang="ro-RO" sz="5400" dirty="0">
                    <a:ln w="0"/>
                    <a:effectLst>
                      <a:outerShdw blurRad="38100" dist="19050" dir="2700000" algn="tl" rotWithShape="0">
                        <a:schemeClr val="dk1">
                          <a:alpha val="40000"/>
                        </a:schemeClr>
                      </a:outerShdw>
                    </a:effectLst>
                  </a:rPr>
                  <a:t>icious</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5" name="Cross 4"/>
              <p:cNvSpPr/>
              <p:nvPr/>
            </p:nvSpPr>
            <p:spPr>
              <a:xfrm>
                <a:off x="4287520" y="3057626"/>
                <a:ext cx="528320" cy="547410"/>
              </a:xfrm>
              <a:prstGeom prst="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o-RO"/>
              </a:p>
            </p:txBody>
          </p:sp>
          <p:sp>
            <p:nvSpPr>
              <p:cNvPr id="6" name="Rectangle 5"/>
              <p:cNvSpPr/>
              <p:nvPr/>
            </p:nvSpPr>
            <p:spPr>
              <a:xfrm>
                <a:off x="5584618" y="2860040"/>
                <a:ext cx="2912529" cy="923330"/>
              </a:xfrm>
              <a:prstGeom prst="rect">
                <a:avLst/>
              </a:prstGeom>
              <a:noFill/>
            </p:spPr>
            <p:txBody>
              <a:bodyPr wrap="none" lIns="91440" tIns="45720" rIns="91440" bIns="45720">
                <a:spAutoFit/>
              </a:bodyPr>
              <a:lstStyle/>
              <a:p>
                <a:pPr algn="ctr"/>
                <a:r>
                  <a:rPr lang="ro-RO" sz="5400" dirty="0">
                    <a:ln w="0"/>
                    <a:effectLst>
                      <a:outerShdw blurRad="38100" dist="19050" dir="2700000" algn="tl" rotWithShape="0">
                        <a:schemeClr val="dk1">
                          <a:alpha val="40000"/>
                        </a:schemeClr>
                      </a:outerShdw>
                    </a:effectLst>
                  </a:rPr>
                  <a:t>soft</a:t>
                </a:r>
                <a:r>
                  <a:rPr lang="ro-RO" sz="5400" b="1" dirty="0">
                    <a:ln w="0"/>
                    <a:effectLst>
                      <a:outerShdw blurRad="38100" dist="19050" dir="2700000" algn="tl" rotWithShape="0">
                        <a:schemeClr val="dk1">
                          <a:alpha val="40000"/>
                        </a:schemeClr>
                      </a:outerShdw>
                    </a:effectLst>
                  </a:rPr>
                  <a:t>WARE</a:t>
                </a:r>
                <a:endParaRPr lang="en-US" sz="5400" cap="none" spc="0" dirty="0">
                  <a:ln w="0"/>
                  <a:solidFill>
                    <a:schemeClr val="tx1"/>
                  </a:solidFill>
                  <a:effectLst>
                    <a:outerShdw blurRad="38100" dist="19050" dir="2700000" algn="tl" rotWithShape="0">
                      <a:schemeClr val="dk1">
                        <a:alpha val="40000"/>
                      </a:schemeClr>
                    </a:outerShdw>
                  </a:effectLst>
                </a:endParaRPr>
              </a:p>
            </p:txBody>
          </p:sp>
        </p:grpSp>
        <p:cxnSp>
          <p:nvCxnSpPr>
            <p:cNvPr id="9" name="Straight Arrow Connector 8"/>
            <p:cNvCxnSpPr/>
            <p:nvPr/>
          </p:nvCxnSpPr>
          <p:spPr>
            <a:xfrm flipH="1">
              <a:off x="2194560" y="2767370"/>
              <a:ext cx="1280160" cy="13512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16909" y="4118650"/>
              <a:ext cx="3992880" cy="523220"/>
            </a:xfrm>
            <a:prstGeom prst="rect">
              <a:avLst/>
            </a:prstGeom>
            <a:noFill/>
          </p:spPr>
          <p:txBody>
            <a:bodyPr wrap="square" rtlCol="0">
              <a:spAutoFit/>
            </a:bodyPr>
            <a:lstStyle/>
            <a:p>
              <a:r>
                <a:rPr lang="ro-RO" sz="2800" dirty="0"/>
                <a:t>Răutăcios, cu rea intenție</a:t>
              </a:r>
            </a:p>
          </p:txBody>
        </p:sp>
        <p:cxnSp>
          <p:nvCxnSpPr>
            <p:cNvPr id="12" name="Straight Arrow Connector 11"/>
            <p:cNvCxnSpPr/>
            <p:nvPr/>
          </p:nvCxnSpPr>
          <p:spPr>
            <a:xfrm>
              <a:off x="7396480" y="2767370"/>
              <a:ext cx="1808480" cy="12763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6872509" y="4118650"/>
              <a:ext cx="5201919" cy="954107"/>
            </a:xfrm>
            <a:prstGeom prst="rect">
              <a:avLst/>
            </a:prstGeom>
            <a:noFill/>
          </p:spPr>
          <p:txBody>
            <a:bodyPr wrap="square" rtlCol="0">
              <a:spAutoFit/>
            </a:bodyPr>
            <a:lstStyle/>
            <a:p>
              <a:r>
                <a:rPr lang="ro-RO" sz="2800" dirty="0"/>
                <a:t>Partea logică (toate programele) a unui calculator</a:t>
              </a:r>
            </a:p>
          </p:txBody>
        </p:sp>
        <p:cxnSp>
          <p:nvCxnSpPr>
            <p:cNvPr id="16" name="Straight Arrow Connector 15"/>
            <p:cNvCxnSpPr>
              <a:stCxn id="11" idx="2"/>
            </p:cNvCxnSpPr>
            <p:nvPr/>
          </p:nvCxnSpPr>
          <p:spPr>
            <a:xfrm>
              <a:off x="2513349" y="4641870"/>
              <a:ext cx="2366104" cy="783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stCxn id="14" idx="1"/>
            </p:cNvCxnSpPr>
            <p:nvPr/>
          </p:nvCxnSpPr>
          <p:spPr>
            <a:xfrm flipH="1">
              <a:off x="4998720" y="4595704"/>
              <a:ext cx="1873789" cy="874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0" name="TextBox 19"/>
          <p:cNvSpPr txBox="1"/>
          <p:nvPr/>
        </p:nvSpPr>
        <p:spPr>
          <a:xfrm>
            <a:off x="516909" y="4631524"/>
            <a:ext cx="11480800" cy="1200329"/>
          </a:xfrm>
          <a:prstGeom prst="rect">
            <a:avLst/>
          </a:prstGeom>
          <a:noFill/>
        </p:spPr>
        <p:txBody>
          <a:bodyPr wrap="square" rtlCol="0">
            <a:spAutoFit/>
          </a:bodyPr>
          <a:lstStyle/>
          <a:p>
            <a:r>
              <a:rPr lang="ro-RO" sz="2400" b="1" dirty="0"/>
              <a:t>Software-ul rău intenționat/software-ul este un tip de software proiectat intenționat pentru deteriorarea unui computer sau infiltrarea în el, sau/și deteriorarea ori infiltrarea în întregi rețele de computere, fără consimțământul proprietarului respectiv.</a:t>
            </a:r>
          </a:p>
        </p:txBody>
      </p:sp>
    </p:spTree>
    <p:extLst>
      <p:ext uri="{BB962C8B-B14F-4D97-AF65-F5344CB8AC3E}">
        <p14:creationId xmlns:p14="http://schemas.microsoft.com/office/powerpoint/2010/main" val="3596664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estion mark face png PNG image with transparent background | TO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20" y="83972"/>
            <a:ext cx="2202814" cy="2252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3774" y="442684"/>
            <a:ext cx="10364451" cy="1596177"/>
          </a:xfrm>
        </p:spPr>
        <p:txBody>
          <a:bodyPr/>
          <a:lstStyle/>
          <a:p>
            <a:r>
              <a:rPr lang="ro-RO" dirty="0"/>
              <a:t>De unde a apărut?</a:t>
            </a:r>
          </a:p>
        </p:txBody>
      </p:sp>
      <p:sp>
        <p:nvSpPr>
          <p:cNvPr id="3" name="Content Placeholder 2"/>
          <p:cNvSpPr>
            <a:spLocks noGrp="1"/>
          </p:cNvSpPr>
          <p:nvPr>
            <p:ph sz="quarter" idx="13"/>
          </p:nvPr>
        </p:nvSpPr>
        <p:spPr>
          <a:xfrm>
            <a:off x="913774" y="1859092"/>
            <a:ext cx="11054705" cy="3952428"/>
          </a:xfrm>
        </p:spPr>
        <p:txBody>
          <a:bodyPr>
            <a:noAutofit/>
          </a:bodyPr>
          <a:lstStyle/>
          <a:p>
            <a:pPr marL="0" indent="0">
              <a:buNone/>
            </a:pPr>
            <a:r>
              <a:rPr lang="ro-RO" sz="2800" cap="none" dirty="0"/>
              <a:t>	Primul virus de calculator s-a lansat în anul 1971, cunoscut sub numele </a:t>
            </a:r>
            <a:r>
              <a:rPr lang="ro-RO" sz="2800" b="1" i="1" cap="none" dirty="0"/>
              <a:t>CREEPER</a:t>
            </a:r>
            <a:r>
              <a:rPr lang="ro-RO" sz="2800" cap="none" dirty="0"/>
              <a:t>. A fost conceput cu scop experimental de un angajat IT al guvernului american pe sistemul operare tenex. </a:t>
            </a:r>
            <a:r>
              <a:rPr lang="ro-RO" sz="2800" i="1" cap="none" dirty="0"/>
              <a:t>Creeper</a:t>
            </a:r>
            <a:r>
              <a:rPr lang="ro-RO" sz="2800" cap="none" dirty="0"/>
              <a:t> nu avea un efect distructiv, acesta afișa pe monitoare doar un mesaj: “eu sunt creeper, prinde-mă dacă poți!” Și se propaga în interiorul rețelei </a:t>
            </a:r>
            <a:r>
              <a:rPr lang="ro-RO" sz="2800" b="1" cap="none" dirty="0"/>
              <a:t>ARPANET</a:t>
            </a:r>
            <a:r>
              <a:rPr lang="ro-RO" sz="2800" cap="none" dirty="0"/>
              <a:t>. Pentru a-l înlătura, a fost creat și un antidot, programul "</a:t>
            </a:r>
            <a:r>
              <a:rPr lang="ro-RO" sz="2800" b="1" cap="none" dirty="0"/>
              <a:t>THE REAPER</a:t>
            </a:r>
            <a:r>
              <a:rPr lang="ro-RO" sz="2800" cap="none" dirty="0"/>
              <a:t>" cunoscut în prezent sub numele de </a:t>
            </a:r>
            <a:r>
              <a:rPr lang="ro-RO" sz="2800" b="1" cap="none" dirty="0"/>
              <a:t>ANTIVIRUS</a:t>
            </a:r>
            <a:r>
              <a:rPr lang="ro-RO" sz="2800" cap="none" dirty="0"/>
              <a:t>.</a:t>
            </a:r>
          </a:p>
        </p:txBody>
      </p:sp>
    </p:spTree>
    <p:extLst>
      <p:ext uri="{BB962C8B-B14F-4D97-AF65-F5344CB8AC3E}">
        <p14:creationId xmlns:p14="http://schemas.microsoft.com/office/powerpoint/2010/main" val="16972462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iological Viruses Versus Computer Viruses | Mission Critical Magaz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339" y="4242471"/>
            <a:ext cx="2512522" cy="15354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549" y="201956"/>
            <a:ext cx="7255491" cy="803883"/>
          </a:xfrm>
        </p:spPr>
        <p:txBody>
          <a:bodyPr/>
          <a:lstStyle/>
          <a:p>
            <a:r>
              <a:rPr lang="ro-RO" dirty="0"/>
              <a:t>Ce tipuri de malware sunt acum?</a:t>
            </a:r>
          </a:p>
        </p:txBody>
      </p:sp>
      <p:sp>
        <p:nvSpPr>
          <p:cNvPr id="3" name="Content Placeholder 2"/>
          <p:cNvSpPr>
            <a:spLocks noGrp="1"/>
          </p:cNvSpPr>
          <p:nvPr>
            <p:ph sz="quarter" idx="13"/>
          </p:nvPr>
        </p:nvSpPr>
        <p:spPr>
          <a:xfrm>
            <a:off x="193040" y="1188532"/>
            <a:ext cx="6004560" cy="3424107"/>
          </a:xfrm>
        </p:spPr>
        <p:txBody>
          <a:bodyPr>
            <a:noAutofit/>
          </a:bodyPr>
          <a:lstStyle/>
          <a:p>
            <a:pPr marL="457200" lvl="1" indent="0">
              <a:buNone/>
            </a:pPr>
            <a:r>
              <a:rPr lang="en-US" sz="2400" cap="none" dirty="0" err="1"/>
              <a:t>Cel</a:t>
            </a:r>
            <a:r>
              <a:rPr lang="en-US" sz="2400" cap="none" dirty="0"/>
              <a:t> </a:t>
            </a:r>
            <a:r>
              <a:rPr lang="en-US" sz="2400" cap="none" dirty="0" err="1"/>
              <a:t>mai</a:t>
            </a:r>
            <a:r>
              <a:rPr lang="en-US" sz="2400" cap="none" dirty="0"/>
              <a:t> </a:t>
            </a:r>
            <a:r>
              <a:rPr lang="en-US" sz="2400" cap="none" dirty="0" err="1"/>
              <a:t>cunoscut</a:t>
            </a:r>
            <a:r>
              <a:rPr lang="en-US" sz="2400" cap="none" dirty="0"/>
              <a:t> </a:t>
            </a:r>
            <a:r>
              <a:rPr lang="en-US" sz="2400" cap="none" dirty="0" err="1"/>
              <a:t>este</a:t>
            </a:r>
            <a:r>
              <a:rPr lang="en-US" sz="2400" cap="none" dirty="0"/>
              <a:t> </a:t>
            </a:r>
            <a:r>
              <a:rPr lang="en-US" sz="2400" b="1" cap="none" dirty="0"/>
              <a:t>VIRUSUL.</a:t>
            </a:r>
          </a:p>
          <a:p>
            <a:pPr marL="92075" lvl="1" indent="0">
              <a:buNone/>
            </a:pPr>
            <a:r>
              <a:rPr lang="ro-RO" sz="2400" b="1" cap="none" dirty="0"/>
              <a:t>Virușii </a:t>
            </a:r>
            <a:r>
              <a:rPr lang="ro-RO" sz="2400" cap="none" dirty="0"/>
              <a:t>sunt programe cu caracter distructiv, care se instalează singure, fără voia utilizatorului. Ei se atașează de fișierele executabile, iar la accesarea acestora virusul pornește automat. </a:t>
            </a:r>
            <a:endParaRPr lang="ro-RO" sz="2400" b="1" cap="none" dirty="0"/>
          </a:p>
        </p:txBody>
      </p:sp>
      <p:pic>
        <p:nvPicPr>
          <p:cNvPr id="4" name="Picture 3"/>
          <p:cNvPicPr>
            <a:picLocks noChangeAspect="1"/>
          </p:cNvPicPr>
          <p:nvPr/>
        </p:nvPicPr>
        <p:blipFill>
          <a:blip r:embed="rId3"/>
          <a:stretch>
            <a:fillRect/>
          </a:stretch>
        </p:blipFill>
        <p:spPr>
          <a:xfrm>
            <a:off x="7625080" y="933476"/>
            <a:ext cx="2267585" cy="2193962"/>
          </a:xfrm>
          <a:prstGeom prst="rect">
            <a:avLst/>
          </a:prstGeom>
        </p:spPr>
      </p:pic>
      <p:sp>
        <p:nvSpPr>
          <p:cNvPr id="5" name="TextBox 4"/>
          <p:cNvSpPr txBox="1"/>
          <p:nvPr/>
        </p:nvSpPr>
        <p:spPr>
          <a:xfrm>
            <a:off x="2499360" y="4566920"/>
            <a:ext cx="45719" cy="369332"/>
          </a:xfrm>
          <a:prstGeom prst="rect">
            <a:avLst/>
          </a:prstGeom>
          <a:noFill/>
        </p:spPr>
        <p:txBody>
          <a:bodyPr wrap="square" rtlCol="0">
            <a:spAutoFit/>
          </a:bodyPr>
          <a:lstStyle/>
          <a:p>
            <a:endParaRPr lang="ro-RO" dirty="0"/>
          </a:p>
        </p:txBody>
      </p:sp>
      <p:sp>
        <p:nvSpPr>
          <p:cNvPr id="7" name="TextBox 6"/>
          <p:cNvSpPr txBox="1"/>
          <p:nvPr/>
        </p:nvSpPr>
        <p:spPr>
          <a:xfrm>
            <a:off x="3058160" y="3896175"/>
            <a:ext cx="9133840" cy="3046988"/>
          </a:xfrm>
          <a:prstGeom prst="rect">
            <a:avLst/>
          </a:prstGeom>
          <a:noFill/>
        </p:spPr>
        <p:txBody>
          <a:bodyPr wrap="square" rtlCol="0">
            <a:spAutoFit/>
          </a:bodyPr>
          <a:lstStyle/>
          <a:p>
            <a:pPr marL="92075" lvl="1" indent="0">
              <a:buNone/>
            </a:pPr>
            <a:r>
              <a:rPr lang="en-US" sz="2400" dirty="0" err="1"/>
              <a:t>Viru</a:t>
            </a:r>
            <a:r>
              <a:rPr lang="ro-RO" sz="2400" dirty="0"/>
              <a:t>șii se pot împărți în două categorii, în funcție de ceea ce distrug, și anume:</a:t>
            </a:r>
          </a:p>
          <a:p>
            <a:pPr marL="377825" lvl="1" indent="-285750">
              <a:buFont typeface="Wingdings" panose="05000000000000000000" pitchFamily="2" charset="2"/>
              <a:buChar char="Ø"/>
            </a:pPr>
            <a:r>
              <a:rPr lang="ro-RO" sz="2400" b="1" dirty="0"/>
              <a:t>Virușii hardware – </a:t>
            </a:r>
            <a:r>
              <a:rPr lang="ro-RO" sz="2400" dirty="0"/>
              <a:t>care sunt cei mai periculoși, atacând în general memoria calculatorului;</a:t>
            </a:r>
          </a:p>
          <a:p>
            <a:pPr marL="377825" lvl="1" indent="-285750">
              <a:buFont typeface="Wingdings" panose="05000000000000000000" pitchFamily="2" charset="2"/>
              <a:buChar char="Ø"/>
            </a:pPr>
            <a:r>
              <a:rPr lang="ro-RO" sz="2400" b="1" dirty="0"/>
              <a:t>Virușii software - </a:t>
            </a:r>
            <a:r>
              <a:rPr lang="en-US" sz="2400" b="1" dirty="0"/>
              <a:t> </a:t>
            </a:r>
            <a:r>
              <a:rPr lang="en-US" sz="2400" dirty="0" err="1"/>
              <a:t>afecteazã</a:t>
            </a:r>
            <a:r>
              <a:rPr lang="en-US" sz="2400" dirty="0"/>
              <a:t> </a:t>
            </a:r>
            <a:r>
              <a:rPr lang="en-US" sz="2400" dirty="0" err="1"/>
              <a:t>fişierele</a:t>
            </a:r>
            <a:r>
              <a:rPr lang="en-US" sz="2400" dirty="0"/>
              <a:t> </a:t>
            </a:r>
            <a:r>
              <a:rPr lang="en-US" sz="2400" dirty="0" err="1"/>
              <a:t>şi</a:t>
            </a:r>
            <a:r>
              <a:rPr lang="en-US" sz="2400" dirty="0"/>
              <a:t> </a:t>
            </a:r>
            <a:r>
              <a:rPr lang="en-US" sz="2400" dirty="0" err="1"/>
              <a:t>programele</a:t>
            </a:r>
            <a:r>
              <a:rPr lang="en-US" sz="2400" dirty="0"/>
              <a:t> </a:t>
            </a:r>
            <a:r>
              <a:rPr lang="en-US" sz="2400" dirty="0" err="1"/>
              <a:t>aflate</a:t>
            </a:r>
            <a:r>
              <a:rPr lang="en-US" sz="2400" dirty="0"/>
              <a:t> </a:t>
            </a:r>
            <a:r>
              <a:rPr lang="en-US" sz="2400" dirty="0" err="1"/>
              <a:t>în</a:t>
            </a:r>
            <a:r>
              <a:rPr lang="en-US" sz="2400" dirty="0"/>
              <a:t> </a:t>
            </a:r>
            <a:r>
              <a:rPr lang="en-US" sz="2400" dirty="0" err="1"/>
              <a:t>memorie</a:t>
            </a:r>
            <a:r>
              <a:rPr lang="en-US" sz="2400" dirty="0"/>
              <a:t> </a:t>
            </a:r>
            <a:r>
              <a:rPr lang="en-US" sz="2400" dirty="0" err="1"/>
              <a:t>sau</a:t>
            </a:r>
            <a:r>
              <a:rPr lang="en-US" sz="2400" dirty="0"/>
              <a:t> </a:t>
            </a:r>
            <a:r>
              <a:rPr lang="en-US" sz="2400" dirty="0" err="1"/>
              <a:t>pe</a:t>
            </a:r>
            <a:r>
              <a:rPr lang="en-US" sz="2400" dirty="0"/>
              <a:t> disc, </a:t>
            </a:r>
            <a:r>
              <a:rPr lang="en-US" sz="2400" dirty="0" err="1"/>
              <a:t>inclusiv</a:t>
            </a:r>
            <a:r>
              <a:rPr lang="en-US" sz="2400" dirty="0"/>
              <a:t> </a:t>
            </a:r>
            <a:r>
              <a:rPr lang="en-US" sz="2400" dirty="0" err="1"/>
              <a:t>sistemul</a:t>
            </a:r>
            <a:r>
              <a:rPr lang="en-US" sz="2400" dirty="0"/>
              <a:t> de </a:t>
            </a:r>
            <a:r>
              <a:rPr lang="en-US" sz="2400" dirty="0" err="1"/>
              <a:t>operare</a:t>
            </a:r>
            <a:r>
              <a:rPr lang="en-US" sz="2400" dirty="0"/>
              <a:t> </a:t>
            </a:r>
            <a:r>
              <a:rPr lang="en-US" sz="2400" dirty="0" err="1"/>
              <a:t>sau</a:t>
            </a:r>
            <a:r>
              <a:rPr lang="en-US" sz="2400" dirty="0"/>
              <a:t> </a:t>
            </a:r>
            <a:r>
              <a:rPr lang="en-US" sz="2400" dirty="0" err="1"/>
              <a:t>componentele</a:t>
            </a:r>
            <a:r>
              <a:rPr lang="en-US" sz="2400" dirty="0"/>
              <a:t> </a:t>
            </a:r>
            <a:r>
              <a:rPr lang="en-US" sz="2400" dirty="0" err="1"/>
              <a:t>acestuia</a:t>
            </a:r>
            <a:r>
              <a:rPr lang="en-US" sz="2400" dirty="0"/>
              <a:t>.</a:t>
            </a:r>
            <a:endParaRPr lang="ro-RO" sz="2400" dirty="0"/>
          </a:p>
          <a:p>
            <a:endParaRPr lang="ro-RO" sz="2400" dirty="0"/>
          </a:p>
        </p:txBody>
      </p:sp>
    </p:spTree>
    <p:extLst>
      <p:ext uri="{BB962C8B-B14F-4D97-AF65-F5344CB8AC3E}">
        <p14:creationId xmlns:p14="http://schemas.microsoft.com/office/powerpoint/2010/main" val="267223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Worm - CyberHoot Cyber Libr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935" y="203200"/>
            <a:ext cx="4088320" cy="25352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3"/>
          </p:nvPr>
        </p:nvSpPr>
        <p:spPr>
          <a:xfrm>
            <a:off x="3982720" y="203200"/>
            <a:ext cx="8097520" cy="3424107"/>
          </a:xfrm>
        </p:spPr>
        <p:txBody>
          <a:bodyPr>
            <a:noAutofit/>
          </a:bodyPr>
          <a:lstStyle/>
          <a:p>
            <a:pPr marL="0" indent="0">
              <a:buNone/>
            </a:pPr>
            <a:r>
              <a:rPr lang="ro-RO" sz="2400" cap="none" dirty="0"/>
              <a:t>	Un alt tip de malware este </a:t>
            </a:r>
            <a:r>
              <a:rPr lang="ro-RO" sz="2400" b="1" cap="none" dirty="0"/>
              <a:t>VIERMELE (WORM).</a:t>
            </a:r>
          </a:p>
          <a:p>
            <a:pPr marL="0" indent="0">
              <a:buNone/>
            </a:pPr>
            <a:r>
              <a:rPr lang="ro-RO" sz="2400" b="1" cap="none" dirty="0"/>
              <a:t> </a:t>
            </a:r>
            <a:r>
              <a:rPr lang="ro-RO" sz="2400" cap="none" dirty="0"/>
              <a:t>Viermii se extind de la un computer la altul profitând de vulnerabilitățile din sistemele de operare. Pot include „sarcini” (payloads) care fură date cu caracter personal, creează porți de acces pentru ca hackerii să poată controla sistemul de la distanță sau șterg fișiere. Infractorii utilizează apoi computerul compromis pentru a trimite campanii spam sau pentru a ataca instituții, inclusiv organizații guvernamentale.</a:t>
            </a:r>
          </a:p>
        </p:txBody>
      </p:sp>
      <p:sp>
        <p:nvSpPr>
          <p:cNvPr id="6" name="TextBox 5"/>
          <p:cNvSpPr txBox="1"/>
          <p:nvPr/>
        </p:nvSpPr>
        <p:spPr>
          <a:xfrm flipH="1">
            <a:off x="110934" y="4124960"/>
            <a:ext cx="6300025" cy="2308324"/>
          </a:xfrm>
          <a:prstGeom prst="rect">
            <a:avLst/>
          </a:prstGeom>
          <a:noFill/>
        </p:spPr>
        <p:txBody>
          <a:bodyPr wrap="square" rtlCol="0">
            <a:spAutoFit/>
          </a:bodyPr>
          <a:lstStyle/>
          <a:p>
            <a:r>
              <a:rPr lang="ro-RO" sz="2400" dirty="0"/>
              <a:t>Aceștia se propagă automat prin cabluri, deci utilizatorul joacă rareori un rol în procesul de extindere, în afara faptului că nu aplică patchuri pentru remedierea sistemelor sau că nu pre-vizualizează mailurile. Alți viermi informatici se propagă în computere dintr-un USB infectat.</a:t>
            </a:r>
          </a:p>
        </p:txBody>
      </p:sp>
      <p:pic>
        <p:nvPicPr>
          <p:cNvPr id="9" name="Picture 8"/>
          <p:cNvPicPr>
            <a:picLocks noChangeAspect="1"/>
          </p:cNvPicPr>
          <p:nvPr/>
        </p:nvPicPr>
        <p:blipFill>
          <a:blip r:embed="rId3"/>
          <a:stretch>
            <a:fillRect/>
          </a:stretch>
        </p:blipFill>
        <p:spPr>
          <a:xfrm>
            <a:off x="6258560" y="3869352"/>
            <a:ext cx="5732218" cy="2563932"/>
          </a:xfrm>
          <a:prstGeom prst="rect">
            <a:avLst/>
          </a:prstGeom>
        </p:spPr>
      </p:pic>
    </p:spTree>
    <p:extLst>
      <p:ext uri="{BB962C8B-B14F-4D97-AF65-F5344CB8AC3E}">
        <p14:creationId xmlns:p14="http://schemas.microsoft.com/office/powerpoint/2010/main" val="1276570051"/>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Ați auzit despre calul troian?</a:t>
            </a:r>
          </a:p>
        </p:txBody>
      </p:sp>
      <p:pic>
        <p:nvPicPr>
          <p:cNvPr id="3074" name="Picture 2" descr="CALUL-TROIAN – Materiale de Istor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580" y="1927860"/>
            <a:ext cx="5958840" cy="446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306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TM04033925[[fn=Droplet]]</Template>
  <TotalTime>329</TotalTime>
  <Words>400</Words>
  <Application>Microsoft Office PowerPoint</Application>
  <PresentationFormat>Widescreen</PresentationFormat>
  <Paragraphs>49</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Tw Cen MT</vt:lpstr>
      <vt:lpstr>Wingdings</vt:lpstr>
      <vt:lpstr>Droplet</vt:lpstr>
      <vt:lpstr>VIRUȘII INFORMATICI</vt:lpstr>
      <vt:lpstr>Să ne reamintim</vt:lpstr>
      <vt:lpstr>PowerPoint Presentation</vt:lpstr>
      <vt:lpstr>Astăzi vom descoperi:</vt:lpstr>
      <vt:lpstr>Malware? </vt:lpstr>
      <vt:lpstr>De unde a apărut?</vt:lpstr>
      <vt:lpstr>Ce tipuri de malware sunt acum?</vt:lpstr>
      <vt:lpstr>PowerPoint Presentation</vt:lpstr>
      <vt:lpstr>Ați auzit despre calul troian?</vt:lpstr>
      <vt:lpstr>PowerPoint Presentation</vt:lpstr>
      <vt:lpstr>PowerPoint Presentation</vt:lpstr>
      <vt:lpstr>PowerPoint Presentation</vt:lpstr>
      <vt:lpstr>Ce putem face pentru a ne proteja de toate acestea?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Pop Constanta</cp:lastModifiedBy>
  <cp:revision>22</cp:revision>
  <dcterms:created xsi:type="dcterms:W3CDTF">2022-10-19T05:13:33Z</dcterms:created>
  <dcterms:modified xsi:type="dcterms:W3CDTF">2023-05-29T08:16:32Z</dcterms:modified>
</cp:coreProperties>
</file>