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59" r:id="rId6"/>
    <p:sldId id="266" r:id="rId7"/>
    <p:sldId id="260" r:id="rId8"/>
    <p:sldId id="261" r:id="rId9"/>
    <p:sldId id="263" r:id="rId10"/>
    <p:sldId id="262" r:id="rId11"/>
    <p:sldId id="268"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206" autoAdjust="0"/>
  </p:normalViewPr>
  <p:slideViewPr>
    <p:cSldViewPr snapToGrid="0">
      <p:cViewPr varScale="1">
        <p:scale>
          <a:sx n="71" d="100"/>
          <a:sy n="7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o-RO"/>
              <a:t>Faceți clic pentru a edita stilul de titlu coordonator</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12/16/2020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2" name="Rectangle 27">
            <a:extLst>
              <a:ext uri="{FF2B5EF4-FFF2-40B4-BE49-F238E27FC236}">
                <a16:creationId xmlns:a16="http://schemas.microsoft.com/office/drawing/2014/main" id="{7598300D-80B4-4198-A7BD-B15BC31C9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3" descr="O imagine care conține floare, perdea&#10;&#10;Descriere generată automat">
            <a:extLst>
              <a:ext uri="{FF2B5EF4-FFF2-40B4-BE49-F238E27FC236}">
                <a16:creationId xmlns:a16="http://schemas.microsoft.com/office/drawing/2014/main" id="{B532355A-4607-4831-B5F1-ACA09B9A4979}"/>
              </a:ext>
            </a:extLst>
          </p:cNvPr>
          <p:cNvPicPr>
            <a:picLocks noChangeAspect="1"/>
          </p:cNvPicPr>
          <p:nvPr/>
        </p:nvPicPr>
        <p:blipFill rotWithShape="1">
          <a:blip r:embed="rId5"/>
          <a:srcRect l="21624" r="29717" b="1"/>
          <a:stretch/>
        </p:blipFill>
        <p:spPr>
          <a:xfrm>
            <a:off x="20" y="10"/>
            <a:ext cx="5448280" cy="6857990"/>
          </a:xfrm>
          <a:prstGeom prst="rect">
            <a:avLst/>
          </a:prstGeom>
        </p:spPr>
      </p:pic>
      <p:grpSp>
        <p:nvGrpSpPr>
          <p:cNvPr id="44" name="Group 29">
            <a:extLst>
              <a:ext uri="{FF2B5EF4-FFF2-40B4-BE49-F238E27FC236}">
                <a16:creationId xmlns:a16="http://schemas.microsoft.com/office/drawing/2014/main" id="{AEE4B65F-3548-4B65-9353-5B888725B8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45" name="Rectangle 19">
              <a:extLst>
                <a:ext uri="{FF2B5EF4-FFF2-40B4-BE49-F238E27FC236}">
                  <a16:creationId xmlns:a16="http://schemas.microsoft.com/office/drawing/2014/main" id="{E84ABF24-FB51-4950-AA13-9C38FA27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20">
              <a:extLst>
                <a:ext uri="{FF2B5EF4-FFF2-40B4-BE49-F238E27FC236}">
                  <a16:creationId xmlns:a16="http://schemas.microsoft.com/office/drawing/2014/main" id="{66B54044-7162-4346-93AF-91F5EF08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3">
            <a:extLst>
              <a:ext uri="{FF2B5EF4-FFF2-40B4-BE49-F238E27FC236}">
                <a16:creationId xmlns:a16="http://schemas.microsoft.com/office/drawing/2014/main" id="{7EF05D2A-6417-4683-B103-2F6594C7F9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35" name="Freeform 6">
              <a:extLst>
                <a:ext uri="{FF2B5EF4-FFF2-40B4-BE49-F238E27FC236}">
                  <a16:creationId xmlns:a16="http://schemas.microsoft.com/office/drawing/2014/main" id="{98F07F70-C0D3-4397-AABB-1B48599EE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 name="Freeform 7">
              <a:extLst>
                <a:ext uri="{FF2B5EF4-FFF2-40B4-BE49-F238E27FC236}">
                  <a16:creationId xmlns:a16="http://schemas.microsoft.com/office/drawing/2014/main" id="{DA8D4D12-8066-414D-9ADE-E57A157B1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7" name="Freeform 9">
              <a:extLst>
                <a:ext uri="{FF2B5EF4-FFF2-40B4-BE49-F238E27FC236}">
                  <a16:creationId xmlns:a16="http://schemas.microsoft.com/office/drawing/2014/main" id="{1B5991B5-30B0-43FC-B480-D46CDADA5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8" name="Freeform 10">
              <a:extLst>
                <a:ext uri="{FF2B5EF4-FFF2-40B4-BE49-F238E27FC236}">
                  <a16:creationId xmlns:a16="http://schemas.microsoft.com/office/drawing/2014/main" id="{37C3E8EB-F89D-4213-AF06-BEC76C98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9" name="Freeform 11">
              <a:extLst>
                <a:ext uri="{FF2B5EF4-FFF2-40B4-BE49-F238E27FC236}">
                  <a16:creationId xmlns:a16="http://schemas.microsoft.com/office/drawing/2014/main" id="{EBEC147A-2E68-4A61-9B16-14DEB275B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0" name="Freeform 12">
              <a:extLst>
                <a:ext uri="{FF2B5EF4-FFF2-40B4-BE49-F238E27FC236}">
                  <a16:creationId xmlns:a16="http://schemas.microsoft.com/office/drawing/2014/main" id="{60875B87-EA27-4C1C-B44D-CA16609D7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4978399" y="1380068"/>
            <a:ext cx="6524623" cy="2616199"/>
          </a:xfrm>
        </p:spPr>
        <p:txBody>
          <a:bodyPr>
            <a:normAutofit/>
          </a:bodyPr>
          <a:lstStyle/>
          <a:p>
            <a:br>
              <a:rPr lang="ro-RO" b="1"/>
            </a:br>
            <a:endParaRPr lang="ro-RO" b="1"/>
          </a:p>
        </p:txBody>
      </p:sp>
      <p:sp>
        <p:nvSpPr>
          <p:cNvPr id="3" name="Subtitlu 2">
            <a:extLst>
              <a:ext uri="{FF2B5EF4-FFF2-40B4-BE49-F238E27FC236}">
                <a16:creationId xmlns:a16="http://schemas.microsoft.com/office/drawing/2014/main" id="{A7E429BC-5E5A-4F90-96B2-68BF9B40D258}"/>
              </a:ext>
            </a:extLst>
          </p:cNvPr>
          <p:cNvSpPr>
            <a:spLocks noGrp="1"/>
          </p:cNvSpPr>
          <p:nvPr>
            <p:ph type="subTitle" idx="1"/>
          </p:nvPr>
        </p:nvSpPr>
        <p:spPr>
          <a:xfrm>
            <a:off x="5560857" y="981634"/>
            <a:ext cx="5942165" cy="3388659"/>
          </a:xfrm>
        </p:spPr>
        <p:txBody>
          <a:bodyPr>
            <a:normAutofit/>
          </a:bodyPr>
          <a:lstStyle/>
          <a:p>
            <a:pPr algn="l"/>
            <a:r>
              <a:rPr lang="ro-RO" b="1" dirty="0"/>
              <a:t>                                                        ALBU  LUCIAN</a:t>
            </a:r>
          </a:p>
          <a:p>
            <a:pPr algn="l"/>
            <a:endParaRPr lang="ro-RO" b="1" dirty="0"/>
          </a:p>
          <a:p>
            <a:pPr algn="l"/>
            <a:r>
              <a:rPr lang="ro-RO" sz="3200" b="1" dirty="0"/>
              <a:t>Radicali – proprietăți, operații</a:t>
            </a:r>
          </a:p>
          <a:p>
            <a:pPr algn="l"/>
            <a:endParaRPr lang="ro-RO" sz="3200" b="1" dirty="0"/>
          </a:p>
          <a:p>
            <a:pPr algn="l"/>
            <a:r>
              <a:rPr lang="ro-RO" sz="2000" b="1" dirty="0"/>
              <a:t>MATEMATICA  ESTE  REGINA  ȘTIINȚELOR</a:t>
            </a:r>
          </a:p>
          <a:p>
            <a:pPr algn="l"/>
            <a:r>
              <a:rPr lang="ro-RO" sz="2000" b="1" dirty="0"/>
              <a:t>                                                           GAUSS</a:t>
            </a:r>
          </a:p>
        </p:txBody>
      </p:sp>
      <p:pic>
        <p:nvPicPr>
          <p:cNvPr id="6" name="AudioCutter_bensound-adventure(2)">
            <a:hlinkClick r:id="" action="ppaction://media"/>
            <a:extLst>
              <a:ext uri="{FF2B5EF4-FFF2-40B4-BE49-F238E27FC236}">
                <a16:creationId xmlns:a16="http://schemas.microsoft.com/office/drawing/2014/main" id="{24BAB3B6-9CF0-4DF5-9A97-A11BF5B352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0810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4" end="4"/>
                                            </p:txEl>
                                          </p:spTgt>
                                        </p:tgtEl>
                                        <p:attrNameLst>
                                          <p:attrName>ppt_w</p:attrName>
                                        </p:attrNameLst>
                                      </p:cBhvr>
                                    </p:anim>
                                    <p:anim by="(#ppt_w*0.50)" calcmode="lin" valueType="num">
                                      <p:cBhvr>
                                        <p:cTn id="28" dur="500" decel="50000" autoRev="1" fill="hold">
                                          <p:stCondLst>
                                            <p:cond delay="0"/>
                                          </p:stCondLst>
                                        </p:cTn>
                                        <p:tgtEl>
                                          <p:spTgt spid="3">
                                            <p:txEl>
                                              <p:pRg st="4" end="4"/>
                                            </p:txEl>
                                          </p:spTgt>
                                        </p:tgtEl>
                                        <p:attrNameLst>
                                          <p:attrName>ppt_x</p:attrName>
                                        </p:attrNameLst>
                                      </p:cBhvr>
                                    </p:anim>
                                    <p:anim from="(-#ppt_h/2)" to="(#ppt_y)" calcmode="lin" valueType="num">
                                      <p:cBhvr>
                                        <p:cTn id="29" dur="1000" fill="hold">
                                          <p:stCondLst>
                                            <p:cond delay="0"/>
                                          </p:stCondLst>
                                        </p:cTn>
                                        <p:tgtEl>
                                          <p:spTgt spid="3">
                                            <p:txEl>
                                              <p:pRg st="4" end="4"/>
                                            </p:txEl>
                                          </p:spTgt>
                                        </p:tgtEl>
                                        <p:attrNameLst>
                                          <p:attrName>ppt_y</p:attrName>
                                        </p:attrNameLst>
                                      </p:cBhvr>
                                    </p:anim>
                                    <p:animRot by="21600000">
                                      <p:cBhvr>
                                        <p:cTn id="30" dur="1000" fill="hold">
                                          <p:stCondLst>
                                            <p:cond delay="0"/>
                                          </p:stCondLst>
                                        </p:cTn>
                                        <p:tgtEl>
                                          <p:spTgt spid="3">
                                            <p:txEl>
                                              <p:pRg st="4" end="4"/>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3">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5" end="5"/>
                                            </p:txEl>
                                          </p:spTgt>
                                        </p:tgtEl>
                                        <p:attrNameLst>
                                          <p:attrName>ppt_w</p:attrName>
                                        </p:attrNameLst>
                                      </p:cBhvr>
                                    </p:anim>
                                    <p:anim by="(#ppt_w*0.50)" calcmode="lin" valueType="num">
                                      <p:cBhvr>
                                        <p:cTn id="36" dur="500" decel="50000" autoRev="1" fill="hold">
                                          <p:stCondLst>
                                            <p:cond delay="0"/>
                                          </p:stCondLst>
                                        </p:cTn>
                                        <p:tgtEl>
                                          <p:spTgt spid="3">
                                            <p:txEl>
                                              <p:pRg st="5" end="5"/>
                                            </p:txEl>
                                          </p:spTgt>
                                        </p:tgtEl>
                                        <p:attrNameLst>
                                          <p:attrName>ppt_x</p:attrName>
                                        </p:attrNameLst>
                                      </p:cBhvr>
                                    </p:anim>
                                    <p:anim from="(-#ppt_h/2)" to="(#ppt_y)" calcmode="lin" valueType="num">
                                      <p:cBhvr>
                                        <p:cTn id="37" dur="1000" fill="hold">
                                          <p:stCondLst>
                                            <p:cond delay="0"/>
                                          </p:stCondLst>
                                        </p:cTn>
                                        <p:tgtEl>
                                          <p:spTgt spid="3">
                                            <p:txEl>
                                              <p:pRg st="5" end="5"/>
                                            </p:txEl>
                                          </p:spTgt>
                                        </p:tgtEl>
                                        <p:attrNameLst>
                                          <p:attrName>ppt_y</p:attrName>
                                        </p:attrNameLst>
                                      </p:cBhvr>
                                    </p:anim>
                                    <p:animRot by="21600000">
                                      <p:cBhvr>
                                        <p:cTn id="38"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98300D-80B4-4198-A7BD-B15BC31C9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97E2C4D-BBA1-4AC5-98F0-D7E6A10E7A47}"/>
              </a:ext>
            </a:extLst>
          </p:cNvPr>
          <p:cNvPicPr>
            <a:picLocks noChangeAspect="1"/>
          </p:cNvPicPr>
          <p:nvPr/>
        </p:nvPicPr>
        <p:blipFill rotWithShape="1">
          <a:blip r:embed="rId3"/>
          <a:srcRect l="21435" r="25535" b="-1"/>
          <a:stretch/>
        </p:blipFill>
        <p:spPr>
          <a:xfrm>
            <a:off x="19" y="-40995"/>
            <a:ext cx="5043132" cy="6857990"/>
          </a:xfrm>
          <a:prstGeom prst="rect">
            <a:avLst/>
          </a:prstGeom>
        </p:spPr>
      </p:pic>
      <p:grpSp>
        <p:nvGrpSpPr>
          <p:cNvPr id="11" name="Group 10">
            <a:extLst>
              <a:ext uri="{FF2B5EF4-FFF2-40B4-BE49-F238E27FC236}">
                <a16:creationId xmlns:a16="http://schemas.microsoft.com/office/drawing/2014/main" id="{AEE4B65F-3548-4B65-9353-5B888725B8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2" name="Rectangle 19">
              <a:extLst>
                <a:ext uri="{FF2B5EF4-FFF2-40B4-BE49-F238E27FC236}">
                  <a16:creationId xmlns:a16="http://schemas.microsoft.com/office/drawing/2014/main" id="{E84ABF24-FB51-4950-AA13-9C38FA27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66B54044-7162-4346-93AF-91F5EF08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F05D2A-6417-4683-B103-2F6594C7F9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6" name="Freeform 6">
              <a:extLst>
                <a:ext uri="{FF2B5EF4-FFF2-40B4-BE49-F238E27FC236}">
                  <a16:creationId xmlns:a16="http://schemas.microsoft.com/office/drawing/2014/main" id="{98F07F70-C0D3-4397-AABB-1B48599EE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7" name="Freeform 7">
              <a:extLst>
                <a:ext uri="{FF2B5EF4-FFF2-40B4-BE49-F238E27FC236}">
                  <a16:creationId xmlns:a16="http://schemas.microsoft.com/office/drawing/2014/main" id="{DA8D4D12-8066-414D-9ADE-E57A157B1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8" name="Freeform 9">
              <a:extLst>
                <a:ext uri="{FF2B5EF4-FFF2-40B4-BE49-F238E27FC236}">
                  <a16:creationId xmlns:a16="http://schemas.microsoft.com/office/drawing/2014/main" id="{1B5991B5-30B0-43FC-B480-D46CDADA5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 name="Freeform 10">
              <a:extLst>
                <a:ext uri="{FF2B5EF4-FFF2-40B4-BE49-F238E27FC236}">
                  <a16:creationId xmlns:a16="http://schemas.microsoft.com/office/drawing/2014/main" id="{37C3E8EB-F89D-4213-AF06-BEC76C98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11">
              <a:extLst>
                <a:ext uri="{FF2B5EF4-FFF2-40B4-BE49-F238E27FC236}">
                  <a16:creationId xmlns:a16="http://schemas.microsoft.com/office/drawing/2014/main" id="{EBEC147A-2E68-4A61-9B16-14DEB275B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1" name="Freeform 12">
              <a:extLst>
                <a:ext uri="{FF2B5EF4-FFF2-40B4-BE49-F238E27FC236}">
                  <a16:creationId xmlns:a16="http://schemas.microsoft.com/office/drawing/2014/main" id="{60875B87-EA27-4C1C-B44D-CA16609D7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4899025" y="121024"/>
            <a:ext cx="6603997" cy="5943600"/>
          </a:xfrm>
        </p:spPr>
        <p:txBody>
          <a:bodyPr>
            <a:normAutofit/>
          </a:bodyPr>
          <a:lstStyle/>
          <a:p>
            <a:pPr algn="l"/>
            <a:r>
              <a:rPr lang="ro-RO" sz="2400" b="1" i="1" dirty="0">
                <a:solidFill>
                  <a:srgbClr val="00B050"/>
                </a:solidFill>
              </a:rPr>
              <a:t>Exerciții.</a:t>
            </a:r>
            <a:br>
              <a:rPr lang="ro-RO" sz="2400" b="1" i="1" dirty="0">
                <a:solidFill>
                  <a:srgbClr val="00B050"/>
                </a:solidFill>
              </a:rPr>
            </a:br>
            <a:r>
              <a:rPr lang="ro-RO" sz="2400" b="1" i="1" dirty="0"/>
              <a:t>1) Să se calculeze:</a:t>
            </a:r>
            <a:br>
              <a:rPr lang="ro-RO" sz="2400" b="1" i="1" dirty="0"/>
            </a:br>
            <a:br>
              <a:rPr lang="ro-RO" sz="2400" b="1" i="1" dirty="0"/>
            </a:br>
            <a:br>
              <a:rPr lang="ro-RO" sz="2400" b="1" i="1" dirty="0"/>
            </a:br>
            <a:r>
              <a:rPr lang="ro-RO" sz="2400" b="1" i="1" dirty="0"/>
              <a:t>                                                                              ;</a:t>
            </a:r>
            <a:br>
              <a:rPr lang="ro-RO" sz="2400" b="1" i="1" dirty="0"/>
            </a:br>
            <a:br>
              <a:rPr lang="ro-RO" sz="2400" b="1" i="1" dirty="0"/>
            </a:br>
            <a:br>
              <a:rPr lang="ro-RO" sz="2400" b="1" i="1" dirty="0">
                <a:solidFill>
                  <a:srgbClr val="00B050"/>
                </a:solidFill>
              </a:rPr>
            </a:br>
            <a:r>
              <a:rPr lang="ro-RO" sz="2400" b="1" i="1" dirty="0">
                <a:solidFill>
                  <a:srgbClr val="00B050"/>
                </a:solidFill>
              </a:rPr>
              <a:t>                                                       ;                                        .</a:t>
            </a:r>
            <a:br>
              <a:rPr lang="ro-RO" sz="2400" b="1" i="1" dirty="0">
                <a:solidFill>
                  <a:srgbClr val="00B050"/>
                </a:solidFill>
              </a:rPr>
            </a:br>
            <a:br>
              <a:rPr lang="ro-RO" sz="2400" b="1" i="1" dirty="0">
                <a:solidFill>
                  <a:srgbClr val="00B050"/>
                </a:solidFill>
              </a:rPr>
            </a:br>
            <a:r>
              <a:rPr lang="ro-RO" sz="2400" b="1" i="1" dirty="0">
                <a:solidFill>
                  <a:srgbClr val="00B050"/>
                </a:solidFill>
              </a:rPr>
              <a:t>     </a:t>
            </a:r>
            <a:r>
              <a:rPr lang="ro-RO" sz="2400" b="1" i="1" dirty="0"/>
              <a:t>2) Verificați  dacă numerele următoare  </a:t>
            </a:r>
            <a:br>
              <a:rPr lang="ro-RO" sz="2400" b="1" i="1" dirty="0">
                <a:solidFill>
                  <a:srgbClr val="00B050"/>
                </a:solidFill>
              </a:rPr>
            </a:br>
            <a:r>
              <a:rPr lang="ro-RO" sz="2400" b="1" i="1" dirty="0">
                <a:solidFill>
                  <a:srgbClr val="00B050"/>
                </a:solidFill>
              </a:rPr>
              <a:t> </a:t>
            </a:r>
            <a:br>
              <a:rPr lang="ro-RO" sz="2400" b="1" i="1" dirty="0">
                <a:solidFill>
                  <a:srgbClr val="00B050"/>
                </a:solidFill>
              </a:rPr>
            </a:br>
            <a:br>
              <a:rPr lang="ro-RO" sz="2400" b="1" i="1" dirty="0">
                <a:solidFill>
                  <a:srgbClr val="00B050"/>
                </a:solidFill>
              </a:rPr>
            </a:br>
            <a:r>
              <a:rPr lang="ro-RO" sz="2400" b="1" i="1" dirty="0">
                <a:solidFill>
                  <a:srgbClr val="00B050"/>
                </a:solidFill>
              </a:rPr>
              <a:t>                        </a:t>
            </a:r>
            <a:r>
              <a:rPr lang="ro-RO" sz="2400" b="1" i="1" dirty="0"/>
              <a:t>pot fi termenii unei proporții.</a:t>
            </a:r>
            <a:br>
              <a:rPr lang="ro-RO" sz="2400" b="1" i="1" dirty="0">
                <a:solidFill>
                  <a:srgbClr val="00B050"/>
                </a:solidFill>
              </a:rPr>
            </a:br>
            <a:br>
              <a:rPr lang="ro-RO" sz="2400" b="1" i="1" dirty="0">
                <a:solidFill>
                  <a:srgbClr val="00B050"/>
                </a:solidFill>
              </a:rPr>
            </a:br>
            <a:endParaRPr lang="ro-RO" sz="2400" b="1" i="1" dirty="0">
              <a:solidFill>
                <a:srgbClr val="00B050"/>
              </a:solidFill>
            </a:endParaRPr>
          </a:p>
        </p:txBody>
      </p:sp>
      <p:pic>
        <p:nvPicPr>
          <p:cNvPr id="6" name="Imagine 5">
            <a:extLst>
              <a:ext uri="{FF2B5EF4-FFF2-40B4-BE49-F238E27FC236}">
                <a16:creationId xmlns:a16="http://schemas.microsoft.com/office/drawing/2014/main" id="{7DD3546F-5F4E-4AB1-B433-EE499023E211}"/>
              </a:ext>
            </a:extLst>
          </p:cNvPr>
          <p:cNvPicPr>
            <a:picLocks noChangeAspect="1"/>
          </p:cNvPicPr>
          <p:nvPr/>
        </p:nvPicPr>
        <p:blipFill>
          <a:blip r:embed="rId4"/>
          <a:stretch>
            <a:fillRect/>
          </a:stretch>
        </p:blipFill>
        <p:spPr>
          <a:xfrm>
            <a:off x="4941239" y="1294570"/>
            <a:ext cx="4803098" cy="12909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Imagine 3">
            <a:extLst>
              <a:ext uri="{FF2B5EF4-FFF2-40B4-BE49-F238E27FC236}">
                <a16:creationId xmlns:a16="http://schemas.microsoft.com/office/drawing/2014/main" id="{2C29BAB4-048C-4F2E-BFFB-6560D6E4C570}"/>
              </a:ext>
            </a:extLst>
          </p:cNvPr>
          <p:cNvPicPr>
            <a:picLocks noChangeAspect="1"/>
          </p:cNvPicPr>
          <p:nvPr/>
        </p:nvPicPr>
        <p:blipFill>
          <a:blip r:embed="rId5"/>
          <a:stretch>
            <a:fillRect/>
          </a:stretch>
        </p:blipFill>
        <p:spPr>
          <a:xfrm>
            <a:off x="5570681" y="2718712"/>
            <a:ext cx="2753784" cy="10383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Imagine 6">
            <a:extLst>
              <a:ext uri="{FF2B5EF4-FFF2-40B4-BE49-F238E27FC236}">
                <a16:creationId xmlns:a16="http://schemas.microsoft.com/office/drawing/2014/main" id="{97CE2BD5-44E4-4415-95F1-E52BA8BD1FB5}"/>
              </a:ext>
            </a:extLst>
          </p:cNvPr>
          <p:cNvPicPr>
            <a:picLocks noChangeAspect="1"/>
          </p:cNvPicPr>
          <p:nvPr/>
        </p:nvPicPr>
        <p:blipFill>
          <a:blip r:embed="rId6"/>
          <a:stretch>
            <a:fillRect/>
          </a:stretch>
        </p:blipFill>
        <p:spPr>
          <a:xfrm>
            <a:off x="8803791" y="2842454"/>
            <a:ext cx="2171701" cy="790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ine 7">
            <a:extLst>
              <a:ext uri="{FF2B5EF4-FFF2-40B4-BE49-F238E27FC236}">
                <a16:creationId xmlns:a16="http://schemas.microsoft.com/office/drawing/2014/main" id="{6FDAE0F6-C52B-49F2-BADE-175F9FC684C0}"/>
              </a:ext>
            </a:extLst>
          </p:cNvPr>
          <p:cNvPicPr>
            <a:picLocks noChangeAspect="1"/>
          </p:cNvPicPr>
          <p:nvPr/>
        </p:nvPicPr>
        <p:blipFill>
          <a:blip r:embed="rId7"/>
          <a:stretch>
            <a:fillRect/>
          </a:stretch>
        </p:blipFill>
        <p:spPr>
          <a:xfrm>
            <a:off x="7572636" y="4320270"/>
            <a:ext cx="2171701" cy="5341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0461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98300D-80B4-4198-A7BD-B15BC31C9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97E2C4D-BBA1-4AC5-98F0-D7E6A10E7A47}"/>
              </a:ext>
            </a:extLst>
          </p:cNvPr>
          <p:cNvPicPr>
            <a:picLocks noChangeAspect="1"/>
          </p:cNvPicPr>
          <p:nvPr/>
        </p:nvPicPr>
        <p:blipFill rotWithShape="1">
          <a:blip r:embed="rId3"/>
          <a:srcRect l="21435" r="25535" b="-1"/>
          <a:stretch/>
        </p:blipFill>
        <p:spPr>
          <a:xfrm>
            <a:off x="-52658" y="-121014"/>
            <a:ext cx="5448280" cy="6857990"/>
          </a:xfrm>
          <a:prstGeom prst="rect">
            <a:avLst/>
          </a:prstGeom>
        </p:spPr>
      </p:pic>
      <p:grpSp>
        <p:nvGrpSpPr>
          <p:cNvPr id="11" name="Group 10">
            <a:extLst>
              <a:ext uri="{FF2B5EF4-FFF2-40B4-BE49-F238E27FC236}">
                <a16:creationId xmlns:a16="http://schemas.microsoft.com/office/drawing/2014/main" id="{AEE4B65F-3548-4B65-9353-5B888725B8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2" name="Rectangle 19">
              <a:extLst>
                <a:ext uri="{FF2B5EF4-FFF2-40B4-BE49-F238E27FC236}">
                  <a16:creationId xmlns:a16="http://schemas.microsoft.com/office/drawing/2014/main" id="{E84ABF24-FB51-4950-AA13-9C38FA27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66B54044-7162-4346-93AF-91F5EF08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F05D2A-6417-4683-B103-2F6594C7F9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6" name="Freeform 6">
              <a:extLst>
                <a:ext uri="{FF2B5EF4-FFF2-40B4-BE49-F238E27FC236}">
                  <a16:creationId xmlns:a16="http://schemas.microsoft.com/office/drawing/2014/main" id="{98F07F70-C0D3-4397-AABB-1B48599EE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7" name="Freeform 7">
              <a:extLst>
                <a:ext uri="{FF2B5EF4-FFF2-40B4-BE49-F238E27FC236}">
                  <a16:creationId xmlns:a16="http://schemas.microsoft.com/office/drawing/2014/main" id="{DA8D4D12-8066-414D-9ADE-E57A157B1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8" name="Freeform 9">
              <a:extLst>
                <a:ext uri="{FF2B5EF4-FFF2-40B4-BE49-F238E27FC236}">
                  <a16:creationId xmlns:a16="http://schemas.microsoft.com/office/drawing/2014/main" id="{1B5991B5-30B0-43FC-B480-D46CDADA5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 name="Freeform 10">
              <a:extLst>
                <a:ext uri="{FF2B5EF4-FFF2-40B4-BE49-F238E27FC236}">
                  <a16:creationId xmlns:a16="http://schemas.microsoft.com/office/drawing/2014/main" id="{37C3E8EB-F89D-4213-AF06-BEC76C98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11">
              <a:extLst>
                <a:ext uri="{FF2B5EF4-FFF2-40B4-BE49-F238E27FC236}">
                  <a16:creationId xmlns:a16="http://schemas.microsoft.com/office/drawing/2014/main" id="{EBEC147A-2E68-4A61-9B16-14DEB275B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1" name="Freeform 12">
              <a:extLst>
                <a:ext uri="{FF2B5EF4-FFF2-40B4-BE49-F238E27FC236}">
                  <a16:creationId xmlns:a16="http://schemas.microsoft.com/office/drawing/2014/main" id="{60875B87-EA27-4C1C-B44D-CA16609D7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4899025" y="121022"/>
            <a:ext cx="7055410" cy="5593977"/>
          </a:xfrm>
        </p:spPr>
        <p:txBody>
          <a:bodyPr>
            <a:normAutofit fontScale="90000"/>
          </a:bodyPr>
          <a:lstStyle/>
          <a:p>
            <a:pPr algn="l"/>
            <a:r>
              <a:rPr lang="ro-RO" sz="2400" b="1" i="1" dirty="0">
                <a:solidFill>
                  <a:srgbClr val="00B050"/>
                </a:solidFill>
              </a:rPr>
              <a:t>        Exerciții.</a:t>
            </a:r>
            <a:br>
              <a:rPr lang="ro-RO" sz="2400" b="1" i="1" dirty="0">
                <a:solidFill>
                  <a:srgbClr val="00B050"/>
                </a:solidFill>
              </a:rPr>
            </a:br>
            <a:r>
              <a:rPr lang="ro-RO" sz="2400" b="1" i="1" dirty="0"/>
              <a:t>1) Așezați în ordine crescătoare  numerele:</a:t>
            </a:r>
            <a:br>
              <a:rPr lang="ro-RO" sz="2400" b="1" i="1" dirty="0">
                <a:solidFill>
                  <a:srgbClr val="00B050"/>
                </a:solidFill>
              </a:rPr>
            </a:br>
            <a:br>
              <a:rPr lang="ro-RO" sz="2400" b="1" i="1" dirty="0">
                <a:solidFill>
                  <a:srgbClr val="00B050"/>
                </a:solidFill>
              </a:rPr>
            </a:br>
            <a:r>
              <a:rPr lang="ro-RO" sz="2400" b="1" i="1" dirty="0">
                <a:solidFill>
                  <a:srgbClr val="00B050"/>
                </a:solidFill>
              </a:rPr>
              <a:t>                                                        </a:t>
            </a:r>
            <a:r>
              <a:rPr lang="ro-RO" sz="2400" b="1" i="1" dirty="0"/>
              <a:t>.</a:t>
            </a:r>
            <a:br>
              <a:rPr lang="ro-RO" sz="2400" b="1" i="1" dirty="0">
                <a:solidFill>
                  <a:srgbClr val="00B050"/>
                </a:solidFill>
              </a:rPr>
            </a:br>
            <a:br>
              <a:rPr lang="ro-RO" sz="2400" b="1" i="1" dirty="0">
                <a:solidFill>
                  <a:srgbClr val="00B050"/>
                </a:solidFill>
              </a:rPr>
            </a:br>
            <a:r>
              <a:rPr lang="ro-RO" sz="2400" b="1" i="1" dirty="0">
                <a:solidFill>
                  <a:srgbClr val="00B050"/>
                </a:solidFill>
              </a:rPr>
              <a:t> </a:t>
            </a:r>
            <a:r>
              <a:rPr lang="ro-RO" sz="2400" b="1" i="1" dirty="0"/>
              <a:t>2) Determinați numerele naturale x și y, diferite între ele, astfel încât                        să fie natural.</a:t>
            </a:r>
            <a:br>
              <a:rPr lang="ro-RO" sz="2400" b="1" i="1" dirty="0"/>
            </a:br>
            <a:br>
              <a:rPr lang="ro-RO" sz="2400" b="1" i="1" dirty="0"/>
            </a:br>
            <a:br>
              <a:rPr lang="ro-RO" sz="2400" b="1" i="1" dirty="0">
                <a:solidFill>
                  <a:srgbClr val="00B050"/>
                </a:solidFill>
              </a:rPr>
            </a:br>
            <a:r>
              <a:rPr lang="ro-RO" sz="2400" b="1" i="1" dirty="0"/>
              <a:t>3) Este adevărată egalitatea:                                    ?                                </a:t>
            </a:r>
            <a:br>
              <a:rPr lang="ro-RO" sz="2400" b="1" i="1" dirty="0">
                <a:solidFill>
                  <a:srgbClr val="00B050"/>
                </a:solidFill>
              </a:rPr>
            </a:br>
            <a:br>
              <a:rPr lang="ro-RO" sz="2400" b="1" i="1" dirty="0">
                <a:solidFill>
                  <a:srgbClr val="00B050"/>
                </a:solidFill>
              </a:rPr>
            </a:br>
            <a:r>
              <a:rPr lang="ro-RO" sz="2400" b="1" i="1" dirty="0">
                <a:solidFill>
                  <a:srgbClr val="00B050"/>
                </a:solidFill>
              </a:rPr>
              <a:t>          </a:t>
            </a:r>
            <a:r>
              <a:rPr lang="ro-RO" sz="2400" b="1" i="1" dirty="0"/>
              <a:t>4) Se dau numerele                         ,                       . </a:t>
            </a:r>
            <a:br>
              <a:rPr lang="ro-RO" sz="2400" b="1" i="1" dirty="0"/>
            </a:br>
            <a:br>
              <a:rPr lang="ro-RO" sz="2400" b="1" i="1" dirty="0"/>
            </a:br>
            <a:r>
              <a:rPr lang="ro-RO" sz="2400" b="1" i="1" dirty="0"/>
              <a:t>                     Arătați că                    . </a:t>
            </a:r>
            <a:br>
              <a:rPr lang="ro-RO" sz="2400" b="1" i="1" dirty="0"/>
            </a:br>
            <a:r>
              <a:rPr lang="ro-RO" sz="2400" b="1" i="1" dirty="0"/>
              <a:t>                                                                 </a:t>
            </a:r>
            <a:br>
              <a:rPr lang="ro-RO" sz="2400" b="1" i="1" dirty="0"/>
            </a:br>
            <a:r>
              <a:rPr lang="ro-RO" sz="2400" b="1" i="1" dirty="0"/>
              <a:t>  </a:t>
            </a:r>
            <a:r>
              <a:rPr lang="ro-RO" sz="2400" b="1" i="1" dirty="0">
                <a:solidFill>
                  <a:srgbClr val="00B050"/>
                </a:solidFill>
              </a:rPr>
              <a:t>                                                            </a:t>
            </a:r>
          </a:p>
        </p:txBody>
      </p:sp>
      <p:pic>
        <p:nvPicPr>
          <p:cNvPr id="7" name="Imagine 6">
            <a:extLst>
              <a:ext uri="{FF2B5EF4-FFF2-40B4-BE49-F238E27FC236}">
                <a16:creationId xmlns:a16="http://schemas.microsoft.com/office/drawing/2014/main" id="{94263A8F-F60D-4B02-A01D-1EDA2A40564C}"/>
              </a:ext>
            </a:extLst>
          </p:cNvPr>
          <p:cNvPicPr>
            <a:picLocks noChangeAspect="1"/>
          </p:cNvPicPr>
          <p:nvPr/>
        </p:nvPicPr>
        <p:blipFill>
          <a:blip r:embed="rId4"/>
          <a:stretch>
            <a:fillRect/>
          </a:stretch>
        </p:blipFill>
        <p:spPr>
          <a:xfrm>
            <a:off x="5824463" y="1121638"/>
            <a:ext cx="2241697" cy="7542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Imagine 9">
            <a:extLst>
              <a:ext uri="{FF2B5EF4-FFF2-40B4-BE49-F238E27FC236}">
                <a16:creationId xmlns:a16="http://schemas.microsoft.com/office/drawing/2014/main" id="{80EEA756-C176-4D11-B3E7-2678A23D5D51}"/>
              </a:ext>
            </a:extLst>
          </p:cNvPr>
          <p:cNvPicPr>
            <a:picLocks noChangeAspect="1"/>
          </p:cNvPicPr>
          <p:nvPr/>
        </p:nvPicPr>
        <p:blipFill>
          <a:blip r:embed="rId5"/>
          <a:stretch>
            <a:fillRect/>
          </a:stretch>
        </p:blipFill>
        <p:spPr>
          <a:xfrm>
            <a:off x="6442091" y="2361405"/>
            <a:ext cx="1060496" cy="4828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Imagine 21" descr="O imagine care conține obiect, ceas&#10;&#10;Descriere generată automat">
            <a:extLst>
              <a:ext uri="{FF2B5EF4-FFF2-40B4-BE49-F238E27FC236}">
                <a16:creationId xmlns:a16="http://schemas.microsoft.com/office/drawing/2014/main" id="{12235CBE-7D93-4162-B7AB-1FF5F5E28553}"/>
              </a:ext>
            </a:extLst>
          </p:cNvPr>
          <p:cNvPicPr>
            <a:picLocks noChangeAspect="1"/>
          </p:cNvPicPr>
          <p:nvPr/>
        </p:nvPicPr>
        <p:blipFill>
          <a:blip r:embed="rId6"/>
          <a:stretch>
            <a:fillRect/>
          </a:stretch>
        </p:blipFill>
        <p:spPr>
          <a:xfrm>
            <a:off x="8535129" y="3187537"/>
            <a:ext cx="1837357" cy="72710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Imagine 3">
            <a:extLst>
              <a:ext uri="{FF2B5EF4-FFF2-40B4-BE49-F238E27FC236}">
                <a16:creationId xmlns:a16="http://schemas.microsoft.com/office/drawing/2014/main" id="{C23D8F84-1D6E-4481-9120-EB6F0E36F761}"/>
              </a:ext>
            </a:extLst>
          </p:cNvPr>
          <p:cNvPicPr>
            <a:picLocks noChangeAspect="1"/>
          </p:cNvPicPr>
          <p:nvPr/>
        </p:nvPicPr>
        <p:blipFill>
          <a:blip r:embed="rId7"/>
          <a:stretch>
            <a:fillRect/>
          </a:stretch>
        </p:blipFill>
        <p:spPr>
          <a:xfrm>
            <a:off x="7904688" y="4010017"/>
            <a:ext cx="1258396" cy="4828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ine 7">
            <a:extLst>
              <a:ext uri="{FF2B5EF4-FFF2-40B4-BE49-F238E27FC236}">
                <a16:creationId xmlns:a16="http://schemas.microsoft.com/office/drawing/2014/main" id="{B0EA0545-5B11-44B9-9008-D127BFE975B0}"/>
              </a:ext>
            </a:extLst>
          </p:cNvPr>
          <p:cNvPicPr>
            <a:picLocks noChangeAspect="1"/>
          </p:cNvPicPr>
          <p:nvPr/>
        </p:nvPicPr>
        <p:blipFill>
          <a:blip r:embed="rId8"/>
          <a:stretch>
            <a:fillRect/>
          </a:stretch>
        </p:blipFill>
        <p:spPr>
          <a:xfrm>
            <a:off x="9426795" y="4020664"/>
            <a:ext cx="1131964" cy="4828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Imagine 22">
            <a:extLst>
              <a:ext uri="{FF2B5EF4-FFF2-40B4-BE49-F238E27FC236}">
                <a16:creationId xmlns:a16="http://schemas.microsoft.com/office/drawing/2014/main" id="{9DE87847-6D87-4CCF-8693-31F5378D91DF}"/>
              </a:ext>
            </a:extLst>
          </p:cNvPr>
          <p:cNvPicPr>
            <a:picLocks noChangeAspect="1"/>
          </p:cNvPicPr>
          <p:nvPr/>
        </p:nvPicPr>
        <p:blipFill>
          <a:blip r:embed="rId9"/>
          <a:stretch>
            <a:fillRect/>
          </a:stretch>
        </p:blipFill>
        <p:spPr>
          <a:xfrm>
            <a:off x="7479932" y="4621083"/>
            <a:ext cx="932230" cy="4828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67383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98300D-80B4-4198-A7BD-B15BC31C9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1852DD-E583-48B5-95A8-6E33158659D8}"/>
              </a:ext>
            </a:extLst>
          </p:cNvPr>
          <p:cNvPicPr>
            <a:picLocks noChangeAspect="1"/>
          </p:cNvPicPr>
          <p:nvPr/>
        </p:nvPicPr>
        <p:blipFill rotWithShape="1">
          <a:blip r:embed="rId3"/>
          <a:srcRect l="28528" r="18246" b="2"/>
          <a:stretch/>
        </p:blipFill>
        <p:spPr>
          <a:xfrm>
            <a:off x="20" y="10"/>
            <a:ext cx="5448280" cy="6857990"/>
          </a:xfrm>
          <a:prstGeom prst="rect">
            <a:avLst/>
          </a:prstGeom>
        </p:spPr>
      </p:pic>
      <p:grpSp>
        <p:nvGrpSpPr>
          <p:cNvPr id="11" name="Group 10">
            <a:extLst>
              <a:ext uri="{FF2B5EF4-FFF2-40B4-BE49-F238E27FC236}">
                <a16:creationId xmlns:a16="http://schemas.microsoft.com/office/drawing/2014/main" id="{AEE4B65F-3548-4B65-9353-5B888725B8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2" name="Rectangle 19">
              <a:extLst>
                <a:ext uri="{FF2B5EF4-FFF2-40B4-BE49-F238E27FC236}">
                  <a16:creationId xmlns:a16="http://schemas.microsoft.com/office/drawing/2014/main" id="{E84ABF24-FB51-4950-AA13-9C38FA27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66B54044-7162-4346-93AF-91F5EF08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F05D2A-6417-4683-B103-2F6594C7F9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6" name="Freeform 6">
              <a:extLst>
                <a:ext uri="{FF2B5EF4-FFF2-40B4-BE49-F238E27FC236}">
                  <a16:creationId xmlns:a16="http://schemas.microsoft.com/office/drawing/2014/main" id="{98F07F70-C0D3-4397-AABB-1B48599EE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7" name="Freeform 7">
              <a:extLst>
                <a:ext uri="{FF2B5EF4-FFF2-40B4-BE49-F238E27FC236}">
                  <a16:creationId xmlns:a16="http://schemas.microsoft.com/office/drawing/2014/main" id="{DA8D4D12-8066-414D-9ADE-E57A157B1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8" name="Freeform 9">
              <a:extLst>
                <a:ext uri="{FF2B5EF4-FFF2-40B4-BE49-F238E27FC236}">
                  <a16:creationId xmlns:a16="http://schemas.microsoft.com/office/drawing/2014/main" id="{1B5991B5-30B0-43FC-B480-D46CDADA5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 name="Freeform 10">
              <a:extLst>
                <a:ext uri="{FF2B5EF4-FFF2-40B4-BE49-F238E27FC236}">
                  <a16:creationId xmlns:a16="http://schemas.microsoft.com/office/drawing/2014/main" id="{37C3E8EB-F89D-4213-AF06-BEC76C98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11">
              <a:extLst>
                <a:ext uri="{FF2B5EF4-FFF2-40B4-BE49-F238E27FC236}">
                  <a16:creationId xmlns:a16="http://schemas.microsoft.com/office/drawing/2014/main" id="{EBEC147A-2E68-4A61-9B16-14DEB275B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1" name="Freeform 12">
              <a:extLst>
                <a:ext uri="{FF2B5EF4-FFF2-40B4-BE49-F238E27FC236}">
                  <a16:creationId xmlns:a16="http://schemas.microsoft.com/office/drawing/2014/main" id="{60875B87-EA27-4C1C-B44D-CA16609D7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4978399" y="1380068"/>
            <a:ext cx="6524623" cy="2616199"/>
          </a:xfrm>
        </p:spPr>
        <p:txBody>
          <a:bodyPr>
            <a:normAutofit fontScale="90000"/>
          </a:bodyPr>
          <a:lstStyle/>
          <a:p>
            <a:pPr algn="l"/>
            <a:r>
              <a:rPr lang="ro-RO" sz="2400" b="1" i="1" dirty="0"/>
              <a:t>CUPRINS</a:t>
            </a:r>
            <a:br>
              <a:rPr lang="ro-RO" sz="2400" b="1" i="1" dirty="0"/>
            </a:br>
            <a:br>
              <a:rPr lang="ro-RO" sz="2400" b="1" i="1" dirty="0"/>
            </a:br>
            <a:r>
              <a:rPr lang="ro-RO" sz="2400" b="1" i="1" dirty="0"/>
              <a:t>Notații radicali                         .........           2</a:t>
            </a:r>
            <a:br>
              <a:rPr lang="ro-RO" sz="2400" b="1" i="1" dirty="0"/>
            </a:br>
            <a:r>
              <a:rPr lang="ro-RO" sz="2400" b="1" i="1" dirty="0"/>
              <a:t>Definiția radicalului               .........           3</a:t>
            </a:r>
            <a:br>
              <a:rPr lang="ro-RO" sz="2400" b="1" i="1" dirty="0"/>
            </a:br>
            <a:r>
              <a:rPr lang="ro-RO" sz="2400" b="1" i="1" dirty="0"/>
              <a:t>Condiții de existență              .........           4</a:t>
            </a:r>
            <a:br>
              <a:rPr lang="ro-RO" sz="2400" b="1" i="1" dirty="0"/>
            </a:br>
            <a:r>
              <a:rPr lang="ro-RO" sz="2400" b="1" i="1" dirty="0"/>
              <a:t>Proprietățile radicalilor        .........       5-7</a:t>
            </a:r>
            <a:br>
              <a:rPr lang="ro-RO" sz="2400" b="1" i="1" dirty="0"/>
            </a:br>
            <a:r>
              <a:rPr lang="ro-RO" sz="2400" b="1" i="1" dirty="0"/>
              <a:t>Operații cu radicali                 .........      8-9</a:t>
            </a:r>
            <a:br>
              <a:rPr lang="ro-RO" sz="2400" b="1" i="1" dirty="0"/>
            </a:br>
            <a:r>
              <a:rPr lang="ro-RO" sz="2400" b="1" i="1" dirty="0"/>
              <a:t>Exerciții                                        ........   10-11</a:t>
            </a:r>
            <a:br>
              <a:rPr lang="ro-RO" sz="2400" b="1" i="1" dirty="0"/>
            </a:br>
            <a:br>
              <a:rPr lang="ro-RO" sz="2400" b="1" i="1" dirty="0"/>
            </a:br>
            <a:r>
              <a:rPr lang="ro-RO" sz="2400" b="1" i="1" dirty="0"/>
              <a:t>      Music : </a:t>
            </a:r>
            <a:r>
              <a:rPr lang="ro-RO" sz="2400" b="1" i="1" dirty="0" err="1"/>
              <a:t>Bensound</a:t>
            </a:r>
            <a:r>
              <a:rPr lang="ro-RO" sz="2400" b="1" i="1" dirty="0"/>
              <a:t> - Adventure</a:t>
            </a:r>
            <a:br>
              <a:rPr lang="ro-RO" sz="2400" b="1" i="1" dirty="0"/>
            </a:br>
            <a:br>
              <a:rPr lang="ro-RO" sz="2400" b="1" i="1" dirty="0"/>
            </a:br>
            <a:endParaRPr lang="ro-RO" sz="2400" b="1" i="1" dirty="0"/>
          </a:p>
        </p:txBody>
      </p:sp>
    </p:spTree>
    <p:extLst>
      <p:ext uri="{BB962C8B-B14F-4D97-AF65-F5344CB8AC3E}">
        <p14:creationId xmlns:p14="http://schemas.microsoft.com/office/powerpoint/2010/main" val="28166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3065929" y="-3466199"/>
            <a:ext cx="9231233" cy="9611506"/>
          </a:xfrm>
          <a:ln>
            <a:noFill/>
          </a:ln>
          <a:effectLst/>
          <a:scene3d>
            <a:camera prst="orthographicFront">
              <a:rot lat="0" lon="0" rev="0"/>
            </a:camera>
            <a:lightRig rig="contrasting" dir="t">
              <a:rot lat="0" lon="0" rev="7800000"/>
            </a:lightRig>
          </a:scene3d>
          <a:sp3d>
            <a:bevelT w="139700" h="139700"/>
          </a:sp3d>
        </p:spPr>
        <p:txBody>
          <a:bodyPr>
            <a:normAutofit/>
          </a:bodyPr>
          <a:lstStyle/>
          <a:p>
            <a:pPr algn="l"/>
            <a:r>
              <a:rPr lang="ro-RO" sz="2800" b="1" i="1" dirty="0"/>
              <a:t>     Radicalul este o  noțiune mult folosită în matematică. În algebră și analiza matematică, mai ales.</a:t>
            </a:r>
            <a:br>
              <a:rPr lang="ro-RO" sz="2800" b="1" i="1" dirty="0"/>
            </a:br>
            <a:r>
              <a:rPr lang="ro-RO" sz="2800" b="1" i="1" dirty="0"/>
              <a:t>     Primul contact cu radicalul  îl  aveți  în  clasa a VII a. În  liceu, adică în clasa a X a, se va studia această noțiune în totalitate.</a:t>
            </a:r>
            <a:br>
              <a:rPr lang="ro-RO" sz="2800" b="1" i="1" dirty="0"/>
            </a:br>
            <a:r>
              <a:rPr lang="ro-RO" sz="2800" b="1" i="1" dirty="0"/>
              <a:t>      </a:t>
            </a:r>
            <a:r>
              <a:rPr lang="ro-RO" sz="2800" b="1" i="1" dirty="0">
                <a:solidFill>
                  <a:srgbClr val="0070C0"/>
                </a:solidFill>
              </a:rPr>
              <a:t>Notație pentru radical:</a:t>
            </a:r>
            <a:br>
              <a:rPr lang="ro-RO" sz="2800" b="1" i="1" dirty="0">
                <a:solidFill>
                  <a:srgbClr val="0070C0"/>
                </a:solidFill>
              </a:rPr>
            </a:br>
            <a:r>
              <a:rPr lang="ro-RO" sz="2800" b="1" i="1" dirty="0">
                <a:solidFill>
                  <a:srgbClr val="0070C0"/>
                </a:solidFill>
              </a:rPr>
              <a:t>                                          .</a:t>
            </a:r>
            <a:br>
              <a:rPr lang="ro-RO" sz="2800" b="1" i="1" dirty="0">
                <a:solidFill>
                  <a:srgbClr val="0070C0"/>
                </a:solidFill>
              </a:rPr>
            </a:br>
            <a:br>
              <a:rPr lang="ro-RO" sz="2800" b="1" i="1" dirty="0"/>
            </a:br>
            <a:r>
              <a:rPr lang="ro-RO" sz="2800" b="1" i="1" dirty="0"/>
              <a:t>      Numerele naturale 2,3,4,.... se numesc </a:t>
            </a:r>
            <a:r>
              <a:rPr lang="ro-RO" sz="2800" b="1" i="1" dirty="0">
                <a:solidFill>
                  <a:srgbClr val="FF0000"/>
                </a:solidFill>
              </a:rPr>
              <a:t>ordinul              radicalului</a:t>
            </a:r>
            <a:r>
              <a:rPr lang="ro-RO" sz="2800" b="1" i="1" dirty="0"/>
              <a:t>.</a:t>
            </a:r>
            <a:br>
              <a:rPr lang="ro-RO" sz="2800" b="1" i="1" dirty="0"/>
            </a:br>
            <a:r>
              <a:rPr lang="ro-RO" sz="2800" b="1" i="1" dirty="0"/>
              <a:t>          Radicalul de ordin </a:t>
            </a:r>
            <a:r>
              <a:rPr lang="ro-RO" sz="2800" b="1" i="1" dirty="0">
                <a:solidFill>
                  <a:srgbClr val="FF0000"/>
                </a:solidFill>
              </a:rPr>
              <a:t>2 </a:t>
            </a:r>
            <a:r>
              <a:rPr lang="ro-RO" sz="2800" b="1" i="1" dirty="0"/>
              <a:t>se mai notează:                     . Fiind        </a:t>
            </a:r>
            <a:br>
              <a:rPr lang="ro-RO" sz="2800" b="1" i="1" dirty="0"/>
            </a:br>
            <a:r>
              <a:rPr lang="ro-RO" sz="2800" b="1" i="1" dirty="0"/>
              <a:t>       radicalul cel mai des folosit, s-a convenit această notație         </a:t>
            </a:r>
            <a:br>
              <a:rPr lang="ro-RO" sz="2800" b="1" i="1" dirty="0"/>
            </a:br>
            <a:r>
              <a:rPr lang="ro-RO" sz="2800" b="1" i="1" dirty="0"/>
              <a:t>           simplificată.</a:t>
            </a:r>
          </a:p>
        </p:txBody>
      </p:sp>
      <p:pic>
        <p:nvPicPr>
          <p:cNvPr id="7" name="Imagine 6">
            <a:extLst>
              <a:ext uri="{FF2B5EF4-FFF2-40B4-BE49-F238E27FC236}">
                <a16:creationId xmlns:a16="http://schemas.microsoft.com/office/drawing/2014/main" id="{9D0D59F0-C07A-4D01-89D1-0C7092FBE8C0}"/>
              </a:ext>
            </a:extLst>
          </p:cNvPr>
          <p:cNvPicPr>
            <a:picLocks noChangeAspect="1"/>
          </p:cNvPicPr>
          <p:nvPr/>
        </p:nvPicPr>
        <p:blipFill>
          <a:blip r:embed="rId2"/>
          <a:stretch>
            <a:fillRect/>
          </a:stretch>
        </p:blipFill>
        <p:spPr>
          <a:xfrm>
            <a:off x="4436872" y="3113820"/>
            <a:ext cx="1659128" cy="6303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Imagine 8">
            <a:extLst>
              <a:ext uri="{FF2B5EF4-FFF2-40B4-BE49-F238E27FC236}">
                <a16:creationId xmlns:a16="http://schemas.microsoft.com/office/drawing/2014/main" id="{84798379-950A-41CB-B1FF-6F213FF87821}"/>
              </a:ext>
            </a:extLst>
          </p:cNvPr>
          <p:cNvPicPr>
            <a:picLocks noChangeAspect="1"/>
          </p:cNvPicPr>
          <p:nvPr/>
        </p:nvPicPr>
        <p:blipFill>
          <a:blip r:embed="rId3"/>
          <a:stretch>
            <a:fillRect/>
          </a:stretch>
        </p:blipFill>
        <p:spPr>
          <a:xfrm>
            <a:off x="9381782" y="4840939"/>
            <a:ext cx="1254842" cy="4706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76010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2904565" y="309281"/>
            <a:ext cx="8598458" cy="6013386"/>
          </a:xfrm>
        </p:spPr>
        <p:txBody>
          <a:bodyPr>
            <a:normAutofit fontScale="90000"/>
          </a:bodyPr>
          <a:lstStyle/>
          <a:p>
            <a:pPr algn="l"/>
            <a:br>
              <a:rPr lang="ro-RO" sz="2800" b="1" i="1" dirty="0">
                <a:solidFill>
                  <a:srgbClr val="0070C0"/>
                </a:solidFill>
              </a:rPr>
            </a:br>
            <a:br>
              <a:rPr lang="ro-RO" sz="2800" b="1" i="1" dirty="0">
                <a:solidFill>
                  <a:srgbClr val="0070C0"/>
                </a:solidFill>
              </a:rPr>
            </a:br>
            <a:br>
              <a:rPr lang="ro-RO" sz="2800" b="1" i="1" dirty="0">
                <a:solidFill>
                  <a:srgbClr val="0070C0"/>
                </a:solidFill>
              </a:rPr>
            </a:br>
            <a:br>
              <a:rPr lang="ro-RO" sz="2800" b="1" i="1" dirty="0">
                <a:solidFill>
                  <a:srgbClr val="0070C0"/>
                </a:solidFill>
              </a:rPr>
            </a:br>
            <a:br>
              <a:rPr lang="ro-RO" sz="2800" b="1" i="1" dirty="0">
                <a:solidFill>
                  <a:srgbClr val="0070C0"/>
                </a:solidFill>
              </a:rPr>
            </a:br>
            <a:r>
              <a:rPr lang="ro-RO" sz="2800" b="1" i="1" dirty="0">
                <a:solidFill>
                  <a:srgbClr val="0070C0"/>
                </a:solidFill>
              </a:rPr>
              <a:t>Definiția  radicalului:</a:t>
            </a:r>
            <a:br>
              <a:rPr lang="ro-RO" sz="2800" b="1" i="1" dirty="0">
                <a:solidFill>
                  <a:srgbClr val="0070C0"/>
                </a:solidFill>
              </a:rPr>
            </a:br>
            <a:r>
              <a:rPr lang="ro-RO" sz="2800" b="1" i="1" dirty="0">
                <a:solidFill>
                  <a:srgbClr val="0070C0"/>
                </a:solidFill>
              </a:rPr>
              <a:t>                                                            </a:t>
            </a:r>
            <a:br>
              <a:rPr lang="ro-RO" sz="2800" b="1" i="1" dirty="0">
                <a:solidFill>
                  <a:srgbClr val="0070C0"/>
                </a:solidFill>
              </a:rPr>
            </a:br>
            <a:r>
              <a:rPr lang="ro-RO" sz="2800" b="1" i="1" dirty="0">
                <a:solidFill>
                  <a:srgbClr val="0070C0"/>
                </a:solidFill>
              </a:rPr>
              <a:t>                                                            .</a:t>
            </a:r>
            <a:br>
              <a:rPr lang="ro-RO" sz="2800" b="1" i="1" dirty="0">
                <a:solidFill>
                  <a:srgbClr val="0070C0"/>
                </a:solidFill>
              </a:rPr>
            </a:br>
            <a:r>
              <a:rPr lang="ro-RO" sz="2800" b="1" i="1" dirty="0">
                <a:solidFill>
                  <a:srgbClr val="0070C0"/>
                </a:solidFill>
              </a:rPr>
              <a:t>Exemple</a:t>
            </a:r>
            <a:r>
              <a:rPr lang="ro-RO" sz="2800" b="1" i="1" dirty="0"/>
              <a:t>:</a:t>
            </a:r>
            <a:br>
              <a:rPr lang="ro-RO" sz="2800" b="1" i="1" dirty="0"/>
            </a:br>
            <a:r>
              <a:rPr lang="ro-RO" sz="2800" b="1" i="1" dirty="0"/>
              <a:t>                                                                  ;</a:t>
            </a:r>
            <a:br>
              <a:rPr lang="ro-RO" sz="2800" b="1" i="1" dirty="0">
                <a:solidFill>
                  <a:srgbClr val="0070C0"/>
                </a:solidFill>
              </a:rPr>
            </a:br>
            <a:br>
              <a:rPr lang="ro-RO" sz="2800" b="1" i="1" dirty="0">
                <a:solidFill>
                  <a:srgbClr val="0070C0"/>
                </a:solidFill>
              </a:rPr>
            </a:br>
            <a:r>
              <a:rPr lang="ro-RO" sz="2800" b="1" i="1" dirty="0">
                <a:solidFill>
                  <a:srgbClr val="0070C0"/>
                </a:solidFill>
              </a:rPr>
              <a:t>                                                                  .</a:t>
            </a:r>
            <a:br>
              <a:rPr lang="ro-RO" sz="2800" b="1" i="1" dirty="0">
                <a:solidFill>
                  <a:srgbClr val="0070C0"/>
                </a:solidFill>
              </a:rPr>
            </a:br>
            <a:br>
              <a:rPr lang="ro-RO" sz="2800" b="1" i="1" dirty="0">
                <a:solidFill>
                  <a:srgbClr val="0070C0"/>
                </a:solidFill>
              </a:rPr>
            </a:br>
            <a:r>
              <a:rPr lang="ro-RO" sz="2800" b="1" i="1" dirty="0"/>
              <a:t>Observație.  Numerele naturale 1, 4, 9, 16, 25, 36, 49, ... se numesc și </a:t>
            </a:r>
            <a:r>
              <a:rPr lang="ro-RO" sz="2800" b="1" i="1" dirty="0">
                <a:solidFill>
                  <a:srgbClr val="0070C0"/>
                </a:solidFill>
              </a:rPr>
              <a:t>pătrate perfecte </a:t>
            </a:r>
            <a:r>
              <a:rPr lang="ro-RO" sz="2800" b="1" i="1" dirty="0"/>
              <a:t>( fiind  pătratele altor  numere  naturale).</a:t>
            </a:r>
            <a:br>
              <a:rPr lang="ro-RO" sz="2800" b="1" i="1" dirty="0"/>
            </a:br>
            <a:br>
              <a:rPr lang="ro-RO" sz="2800" b="1" i="1" dirty="0"/>
            </a:br>
            <a:r>
              <a:rPr lang="ro-RO" sz="2800" b="1" i="1" dirty="0"/>
              <a:t>                                                                      ;                                                 .</a:t>
            </a:r>
            <a:br>
              <a:rPr lang="ro-RO" sz="2800" b="1" i="1" dirty="0">
                <a:solidFill>
                  <a:srgbClr val="0070C0"/>
                </a:solidFill>
              </a:rPr>
            </a:br>
            <a:br>
              <a:rPr lang="ro-RO" sz="2800" b="1" i="1" dirty="0">
                <a:solidFill>
                  <a:srgbClr val="0070C0"/>
                </a:solidFill>
              </a:rPr>
            </a:br>
            <a:br>
              <a:rPr lang="ro-RO" sz="2800" b="1" i="1" dirty="0">
                <a:solidFill>
                  <a:srgbClr val="0070C0"/>
                </a:solidFill>
              </a:rPr>
            </a:br>
            <a:endParaRPr lang="ro-RO" sz="2800" b="1" i="1" dirty="0">
              <a:solidFill>
                <a:srgbClr val="0070C0"/>
              </a:solidFill>
            </a:endParaRPr>
          </a:p>
        </p:txBody>
      </p:sp>
      <p:sp>
        <p:nvSpPr>
          <p:cNvPr id="3" name="Subtitlu 2">
            <a:extLst>
              <a:ext uri="{FF2B5EF4-FFF2-40B4-BE49-F238E27FC236}">
                <a16:creationId xmlns:a16="http://schemas.microsoft.com/office/drawing/2014/main" id="{A7E429BC-5E5A-4F90-96B2-68BF9B40D258}"/>
              </a:ext>
            </a:extLst>
          </p:cNvPr>
          <p:cNvSpPr>
            <a:spLocks noGrp="1"/>
          </p:cNvSpPr>
          <p:nvPr>
            <p:ph type="subTitle" idx="1"/>
          </p:nvPr>
        </p:nvSpPr>
        <p:spPr>
          <a:xfrm>
            <a:off x="4397188" y="5175040"/>
            <a:ext cx="6468036" cy="1481253"/>
          </a:xfrm>
        </p:spPr>
        <p:txBody>
          <a:bodyPr>
            <a:normAutofit/>
          </a:bodyPr>
          <a:lstStyle/>
          <a:p>
            <a:pPr algn="l"/>
            <a:endParaRPr lang="ro-RO" sz="2400" dirty="0"/>
          </a:p>
          <a:p>
            <a:pPr algn="l"/>
            <a:r>
              <a:rPr lang="ro-RO" sz="2400" b="1" i="1" dirty="0"/>
              <a:t>Ce  observăm?</a:t>
            </a:r>
          </a:p>
        </p:txBody>
      </p:sp>
      <p:graphicFrame>
        <p:nvGraphicFramePr>
          <p:cNvPr id="5" name="Obiect 4">
            <a:extLst>
              <a:ext uri="{FF2B5EF4-FFF2-40B4-BE49-F238E27FC236}">
                <a16:creationId xmlns:a16="http://schemas.microsoft.com/office/drawing/2014/main" id="{687925A8-03E8-4613-A8CB-5FEE7D5D82F8}"/>
              </a:ext>
            </a:extLst>
          </p:cNvPr>
          <p:cNvGraphicFramePr>
            <a:graphicFrameLocks noChangeAspect="1"/>
          </p:cNvGraphicFramePr>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5" name="Obiect 4">
                        <a:extLst>
                          <a:ext uri="{FF2B5EF4-FFF2-40B4-BE49-F238E27FC236}">
                            <a16:creationId xmlns:a16="http://schemas.microsoft.com/office/drawing/2014/main" id="{687925A8-03E8-4613-A8CB-5FEE7D5D82F8}"/>
                          </a:ext>
                        </a:extLst>
                      </p:cNvPr>
                      <p:cNvPicPr/>
                      <p:nvPr/>
                    </p:nvPicPr>
                    <p:blipFill>
                      <a:blip r:embed="rId3"/>
                      <a:stretch>
                        <a:fillRect/>
                      </a:stretch>
                    </p:blipFill>
                    <p:spPr>
                      <a:xfrm>
                        <a:off x="4114800" y="2463800"/>
                        <a:ext cx="914400" cy="198438"/>
                      </a:xfrm>
                      <a:prstGeom prst="rect">
                        <a:avLst/>
                      </a:prstGeom>
                    </p:spPr>
                  </p:pic>
                </p:oleObj>
              </mc:Fallback>
            </mc:AlternateContent>
          </a:graphicData>
        </a:graphic>
      </p:graphicFrame>
      <p:pic>
        <p:nvPicPr>
          <p:cNvPr id="6" name="Imagine 5">
            <a:extLst>
              <a:ext uri="{FF2B5EF4-FFF2-40B4-BE49-F238E27FC236}">
                <a16:creationId xmlns:a16="http://schemas.microsoft.com/office/drawing/2014/main" id="{A902CA7C-DF77-45E5-9FD9-AE9EAF088A1D}"/>
              </a:ext>
            </a:extLst>
          </p:cNvPr>
          <p:cNvPicPr>
            <a:picLocks noChangeAspect="1"/>
          </p:cNvPicPr>
          <p:nvPr/>
        </p:nvPicPr>
        <p:blipFill>
          <a:blip r:embed="rId4"/>
          <a:stretch>
            <a:fillRect/>
          </a:stretch>
        </p:blipFill>
        <p:spPr>
          <a:xfrm>
            <a:off x="3687905" y="731342"/>
            <a:ext cx="3124953" cy="4761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ine 7">
            <a:extLst>
              <a:ext uri="{FF2B5EF4-FFF2-40B4-BE49-F238E27FC236}">
                <a16:creationId xmlns:a16="http://schemas.microsoft.com/office/drawing/2014/main" id="{297C162D-E374-4FB4-B064-F698DC201927}"/>
              </a:ext>
            </a:extLst>
          </p:cNvPr>
          <p:cNvPicPr>
            <a:picLocks noChangeAspect="1"/>
          </p:cNvPicPr>
          <p:nvPr/>
        </p:nvPicPr>
        <p:blipFill>
          <a:blip r:embed="rId5"/>
          <a:stretch>
            <a:fillRect/>
          </a:stretch>
        </p:blipFill>
        <p:spPr>
          <a:xfrm>
            <a:off x="3687905" y="1732845"/>
            <a:ext cx="3496992" cy="4761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Imagine 9">
            <a:extLst>
              <a:ext uri="{FF2B5EF4-FFF2-40B4-BE49-F238E27FC236}">
                <a16:creationId xmlns:a16="http://schemas.microsoft.com/office/drawing/2014/main" id="{47926F1E-2D97-48BA-B754-DBDA0796E727}"/>
              </a:ext>
            </a:extLst>
          </p:cNvPr>
          <p:cNvPicPr>
            <a:picLocks noChangeAspect="1"/>
          </p:cNvPicPr>
          <p:nvPr/>
        </p:nvPicPr>
        <p:blipFill>
          <a:blip r:embed="rId6"/>
          <a:stretch>
            <a:fillRect/>
          </a:stretch>
        </p:blipFill>
        <p:spPr>
          <a:xfrm>
            <a:off x="3687905" y="2552350"/>
            <a:ext cx="3492193" cy="57900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Imagine 12">
            <a:extLst>
              <a:ext uri="{FF2B5EF4-FFF2-40B4-BE49-F238E27FC236}">
                <a16:creationId xmlns:a16="http://schemas.microsoft.com/office/drawing/2014/main" id="{A0047E36-4B24-499E-90F9-FA75BF880567}"/>
              </a:ext>
            </a:extLst>
          </p:cNvPr>
          <p:cNvPicPr>
            <a:picLocks noChangeAspect="1"/>
          </p:cNvPicPr>
          <p:nvPr/>
        </p:nvPicPr>
        <p:blipFill>
          <a:blip r:embed="rId7"/>
          <a:stretch>
            <a:fillRect/>
          </a:stretch>
        </p:blipFill>
        <p:spPr>
          <a:xfrm>
            <a:off x="4572000" y="4650834"/>
            <a:ext cx="2827417" cy="5242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Imagine 15">
            <a:extLst>
              <a:ext uri="{FF2B5EF4-FFF2-40B4-BE49-F238E27FC236}">
                <a16:creationId xmlns:a16="http://schemas.microsoft.com/office/drawing/2014/main" id="{805667E1-4DBB-4C32-A5FB-83CFFE12FAD1}"/>
              </a:ext>
            </a:extLst>
          </p:cNvPr>
          <p:cNvPicPr>
            <a:picLocks noChangeAspect="1"/>
          </p:cNvPicPr>
          <p:nvPr/>
        </p:nvPicPr>
        <p:blipFill>
          <a:blip r:embed="rId8"/>
          <a:stretch>
            <a:fillRect/>
          </a:stretch>
        </p:blipFill>
        <p:spPr>
          <a:xfrm>
            <a:off x="7819118" y="4650834"/>
            <a:ext cx="2936634" cy="5242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0196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3388658" y="443752"/>
            <a:ext cx="8471647" cy="6911789"/>
          </a:xfrm>
        </p:spPr>
        <p:txBody>
          <a:bodyPr>
            <a:normAutofit fontScale="90000"/>
          </a:bodyPr>
          <a:lstStyle/>
          <a:p>
            <a:pPr algn="l"/>
            <a:br>
              <a:rPr lang="ro-RO" sz="2800" b="1" i="1" dirty="0">
                <a:solidFill>
                  <a:srgbClr val="0070C0"/>
                </a:solidFill>
              </a:rPr>
            </a:br>
            <a:br>
              <a:rPr lang="ro-RO" sz="2800" b="1" i="1" dirty="0">
                <a:solidFill>
                  <a:srgbClr val="0070C0"/>
                </a:solidFill>
              </a:rPr>
            </a:br>
            <a:br>
              <a:rPr lang="ro-RO" sz="2800" b="1" i="1" dirty="0">
                <a:solidFill>
                  <a:srgbClr val="0070C0"/>
                </a:solidFill>
              </a:rPr>
            </a:br>
            <a:br>
              <a:rPr lang="ro-RO" sz="2800" b="1" i="1" dirty="0">
                <a:solidFill>
                  <a:srgbClr val="0070C0"/>
                </a:solidFill>
              </a:rPr>
            </a:br>
            <a:br>
              <a:rPr lang="ro-RO" sz="2800" b="1" i="1" dirty="0">
                <a:solidFill>
                  <a:srgbClr val="0070C0"/>
                </a:solidFill>
              </a:rPr>
            </a:br>
            <a:r>
              <a:rPr lang="ro-RO" sz="2800" b="1" i="1" dirty="0">
                <a:solidFill>
                  <a:srgbClr val="0070C0"/>
                </a:solidFill>
              </a:rPr>
              <a:t>          Condiții de existență  pentru radicali</a:t>
            </a:r>
            <a:br>
              <a:rPr lang="ro-RO" sz="2800" b="1" i="1" dirty="0">
                <a:solidFill>
                  <a:srgbClr val="0070C0"/>
                </a:solidFill>
              </a:rPr>
            </a:br>
            <a:r>
              <a:rPr lang="ro-RO" sz="2800" b="1" i="1" dirty="0">
                <a:solidFill>
                  <a:srgbClr val="0070C0"/>
                </a:solidFill>
              </a:rPr>
              <a:t> </a:t>
            </a:r>
            <a:r>
              <a:rPr lang="ro-RO" sz="2800" b="1" i="1" dirty="0"/>
              <a:t>Să calculăm câțiva radicali:</a:t>
            </a:r>
            <a:br>
              <a:rPr lang="ro-RO" sz="2800" b="1" i="1" dirty="0"/>
            </a:br>
            <a:br>
              <a:rPr lang="ro-RO" sz="2800" b="1" i="1" dirty="0"/>
            </a:br>
            <a:r>
              <a:rPr lang="ro-RO" sz="2800" b="1" i="1" dirty="0">
                <a:solidFill>
                  <a:srgbClr val="0070C0"/>
                </a:solidFill>
              </a:rPr>
              <a:t>                                                                                   ;</a:t>
            </a:r>
            <a:br>
              <a:rPr lang="ro-RO" sz="2800" b="1" i="1" dirty="0">
                <a:solidFill>
                  <a:srgbClr val="0070C0"/>
                </a:solidFill>
              </a:rPr>
            </a:br>
            <a:br>
              <a:rPr lang="ro-RO" sz="2800" b="1" i="1" dirty="0"/>
            </a:br>
            <a:br>
              <a:rPr lang="ro-RO" sz="2800" b="1" i="1" dirty="0"/>
            </a:br>
            <a:r>
              <a:rPr lang="ro-RO" sz="2800" b="1" i="1" dirty="0"/>
              <a:t>                                                                                   .</a:t>
            </a:r>
            <a:br>
              <a:rPr lang="ro-RO" sz="2800" b="1" i="1" dirty="0"/>
            </a:br>
            <a:br>
              <a:rPr lang="ro-RO" sz="2800" b="1" i="1" dirty="0"/>
            </a:br>
            <a:r>
              <a:rPr lang="ro-RO" sz="2800" b="1" i="1" dirty="0"/>
              <a:t>      Concluzie. Sub radicalul de  ordin 2  nu pot exista numere negative.</a:t>
            </a:r>
            <a:br>
              <a:rPr lang="ro-RO" sz="2800" b="1" i="1" dirty="0"/>
            </a:br>
            <a:r>
              <a:rPr lang="ro-RO" sz="2800" b="1" i="1" dirty="0"/>
              <a:t>      Sub radicalul de ordin 3 poate fi orice număr real.</a:t>
            </a:r>
            <a:br>
              <a:rPr lang="ro-RO" sz="2800" b="1" i="1" dirty="0"/>
            </a:br>
            <a:r>
              <a:rPr lang="ro-RO" sz="2800" b="1" i="1" dirty="0"/>
              <a:t>       Când lucrăm cu radicalul de ordin 2, pot fi situații în care se cere să impunem </a:t>
            </a:r>
            <a:r>
              <a:rPr lang="ro-RO" sz="2800" b="1" i="1" dirty="0">
                <a:solidFill>
                  <a:srgbClr val="0070C0"/>
                </a:solidFill>
              </a:rPr>
              <a:t>condiția de existență </a:t>
            </a:r>
            <a:r>
              <a:rPr lang="ro-RO" sz="2800" b="1" i="1" dirty="0"/>
              <a:t>a radicalului:</a:t>
            </a:r>
            <a:br>
              <a:rPr lang="ro-RO" sz="2800" b="1" i="1" dirty="0">
                <a:solidFill>
                  <a:srgbClr val="0070C0"/>
                </a:solidFill>
              </a:rPr>
            </a:br>
            <a:br>
              <a:rPr lang="ro-RO" sz="2800" b="1" i="1" dirty="0">
                <a:solidFill>
                  <a:srgbClr val="0070C0"/>
                </a:solidFill>
              </a:rPr>
            </a:br>
            <a:r>
              <a:rPr lang="ro-RO" sz="2800" b="1" i="1" dirty="0">
                <a:solidFill>
                  <a:srgbClr val="0070C0"/>
                </a:solidFill>
              </a:rPr>
              <a:t>                                                                            .</a:t>
            </a:r>
            <a:br>
              <a:rPr lang="ro-RO" sz="2800" b="1" i="1" dirty="0">
                <a:solidFill>
                  <a:srgbClr val="0070C0"/>
                </a:solidFill>
              </a:rPr>
            </a:br>
            <a:br>
              <a:rPr lang="ro-RO" sz="2800" b="1" i="1" dirty="0">
                <a:solidFill>
                  <a:srgbClr val="0070C0"/>
                </a:solidFill>
              </a:rPr>
            </a:br>
            <a:br>
              <a:rPr lang="ro-RO" sz="2800" b="1" i="1" dirty="0">
                <a:solidFill>
                  <a:srgbClr val="0070C0"/>
                </a:solidFill>
              </a:rPr>
            </a:br>
            <a:endParaRPr lang="ro-RO" sz="2800" b="1" i="1" dirty="0">
              <a:solidFill>
                <a:srgbClr val="0070C0"/>
              </a:solidFill>
            </a:endParaRPr>
          </a:p>
        </p:txBody>
      </p:sp>
      <p:graphicFrame>
        <p:nvGraphicFramePr>
          <p:cNvPr id="5" name="Obiect 4">
            <a:extLst>
              <a:ext uri="{FF2B5EF4-FFF2-40B4-BE49-F238E27FC236}">
                <a16:creationId xmlns:a16="http://schemas.microsoft.com/office/drawing/2014/main" id="{687925A8-03E8-4613-A8CB-5FEE7D5D82F8}"/>
              </a:ext>
            </a:extLst>
          </p:cNvPr>
          <p:cNvGraphicFramePr>
            <a:graphicFrameLocks noChangeAspect="1"/>
          </p:cNvGraphicFramePr>
          <p:nvPr>
            <p:extLst>
              <p:ext uri="{D42A27DB-BD31-4B8C-83A1-F6EECF244321}">
                <p14:modId xmlns:p14="http://schemas.microsoft.com/office/powerpoint/2010/main" val="4192855421"/>
              </p:ext>
            </p:extLst>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114800" y="2463800"/>
                        <a:ext cx="914400" cy="198438"/>
                      </a:xfrm>
                      <a:prstGeom prst="rect">
                        <a:avLst/>
                      </a:prstGeom>
                    </p:spPr>
                  </p:pic>
                </p:oleObj>
              </mc:Fallback>
            </mc:AlternateContent>
          </a:graphicData>
        </a:graphic>
      </p:graphicFrame>
      <p:pic>
        <p:nvPicPr>
          <p:cNvPr id="10" name="Imagine 9">
            <a:extLst>
              <a:ext uri="{FF2B5EF4-FFF2-40B4-BE49-F238E27FC236}">
                <a16:creationId xmlns:a16="http://schemas.microsoft.com/office/drawing/2014/main" id="{0095AD75-8806-413B-A4A3-7CC26CAAD441}"/>
              </a:ext>
            </a:extLst>
          </p:cNvPr>
          <p:cNvPicPr>
            <a:picLocks noChangeAspect="1"/>
          </p:cNvPicPr>
          <p:nvPr/>
        </p:nvPicPr>
        <p:blipFill>
          <a:blip r:embed="rId4"/>
          <a:stretch>
            <a:fillRect/>
          </a:stretch>
        </p:blipFill>
        <p:spPr>
          <a:xfrm>
            <a:off x="4218758" y="1461861"/>
            <a:ext cx="4521830" cy="609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Imagine 11">
            <a:extLst>
              <a:ext uri="{FF2B5EF4-FFF2-40B4-BE49-F238E27FC236}">
                <a16:creationId xmlns:a16="http://schemas.microsoft.com/office/drawing/2014/main" id="{5C962B69-203E-4B3A-9B46-458A5895CC42}"/>
              </a:ext>
            </a:extLst>
          </p:cNvPr>
          <p:cNvPicPr>
            <a:picLocks noChangeAspect="1"/>
          </p:cNvPicPr>
          <p:nvPr/>
        </p:nvPicPr>
        <p:blipFill>
          <a:blip r:embed="rId5"/>
          <a:stretch>
            <a:fillRect/>
          </a:stretch>
        </p:blipFill>
        <p:spPr>
          <a:xfrm>
            <a:off x="4218758" y="2638348"/>
            <a:ext cx="4521830" cy="609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13" name="Obiect 12">
            <a:extLst>
              <a:ext uri="{FF2B5EF4-FFF2-40B4-BE49-F238E27FC236}">
                <a16:creationId xmlns:a16="http://schemas.microsoft.com/office/drawing/2014/main" id="{55A00D85-D4BC-4FC5-8F87-DDB9C269615D}"/>
              </a:ext>
            </a:extLst>
          </p:cNvPr>
          <p:cNvGraphicFramePr>
            <a:graphicFrameLocks noChangeAspect="1"/>
          </p:cNvGraphicFramePr>
          <p:nvPr>
            <p:extLst>
              <p:ext uri="{D42A27DB-BD31-4B8C-83A1-F6EECF244321}">
                <p14:modId xmlns:p14="http://schemas.microsoft.com/office/powerpoint/2010/main" val="1024110926"/>
              </p:ext>
            </p:extLst>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0" name=""/>
                      <p:cNvPicPr/>
                      <p:nvPr/>
                    </p:nvPicPr>
                    <p:blipFill>
                      <a:blip r:embed="rId3"/>
                      <a:stretch>
                        <a:fillRect/>
                      </a:stretch>
                    </p:blipFill>
                    <p:spPr>
                      <a:xfrm>
                        <a:off x="4114800" y="2463800"/>
                        <a:ext cx="914400" cy="198438"/>
                      </a:xfrm>
                      <a:prstGeom prst="rect">
                        <a:avLst/>
                      </a:prstGeom>
                    </p:spPr>
                  </p:pic>
                </p:oleObj>
              </mc:Fallback>
            </mc:AlternateContent>
          </a:graphicData>
        </a:graphic>
      </p:graphicFrame>
      <p:pic>
        <p:nvPicPr>
          <p:cNvPr id="15" name="Imagine 14">
            <a:extLst>
              <a:ext uri="{FF2B5EF4-FFF2-40B4-BE49-F238E27FC236}">
                <a16:creationId xmlns:a16="http://schemas.microsoft.com/office/drawing/2014/main" id="{4D2802C5-88DD-41FA-A55D-E16C25FE18AE}"/>
              </a:ext>
            </a:extLst>
          </p:cNvPr>
          <p:cNvPicPr>
            <a:picLocks noChangeAspect="1"/>
          </p:cNvPicPr>
          <p:nvPr/>
        </p:nvPicPr>
        <p:blipFill>
          <a:blip r:embed="rId7"/>
          <a:stretch>
            <a:fillRect/>
          </a:stretch>
        </p:blipFill>
        <p:spPr>
          <a:xfrm>
            <a:off x="6322562" y="5651050"/>
            <a:ext cx="2084294" cy="609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835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4739280" y="443753"/>
            <a:ext cx="7134473" cy="5836023"/>
          </a:xfrm>
        </p:spPr>
        <p:txBody>
          <a:bodyPr anchor="ctr">
            <a:normAutofit/>
          </a:bodyPr>
          <a:lstStyle/>
          <a:p>
            <a:pPr algn="l"/>
            <a:r>
              <a:rPr lang="ro-RO" sz="2800" b="1" i="1" dirty="0">
                <a:solidFill>
                  <a:srgbClr val="0070C0"/>
                </a:solidFill>
              </a:rPr>
              <a:t>        Proprietățile radicalilor</a:t>
            </a:r>
            <a:br>
              <a:rPr lang="ro-RO" sz="2800" b="1" i="1" dirty="0">
                <a:solidFill>
                  <a:srgbClr val="0070C0"/>
                </a:solidFill>
              </a:rPr>
            </a:br>
            <a:r>
              <a:rPr lang="ro-RO" sz="2800" b="1" i="1" dirty="0"/>
              <a:t>Vom studia doar două dintre proprietățile radicalilor. În liceu le veți analiza pe toate.</a:t>
            </a:r>
            <a:br>
              <a:rPr lang="ro-RO" sz="2800" b="1" i="1" dirty="0">
                <a:solidFill>
                  <a:srgbClr val="0070C0"/>
                </a:solidFill>
              </a:rPr>
            </a:br>
            <a:br>
              <a:rPr lang="ro-RO" sz="2800" b="1" i="1" dirty="0">
                <a:solidFill>
                  <a:srgbClr val="0070C0"/>
                </a:solidFill>
              </a:rPr>
            </a:br>
            <a:r>
              <a:rPr lang="ro-RO" sz="2800" b="1" i="1" dirty="0">
                <a:solidFill>
                  <a:srgbClr val="0070C0"/>
                </a:solidFill>
              </a:rPr>
              <a:t>                                         .</a:t>
            </a:r>
            <a:br>
              <a:rPr lang="ro-RO" sz="2800" b="1" i="1" dirty="0">
                <a:solidFill>
                  <a:srgbClr val="0070C0"/>
                </a:solidFill>
              </a:rPr>
            </a:br>
            <a:br>
              <a:rPr lang="ro-RO" sz="2800" b="1" i="1" dirty="0">
                <a:solidFill>
                  <a:srgbClr val="0070C0"/>
                </a:solidFill>
              </a:rPr>
            </a:br>
            <a:r>
              <a:rPr lang="ro-RO" sz="2800" b="1" i="1" dirty="0"/>
              <a:t>Ele sunt adevărate pentru radicalul de orice</a:t>
            </a:r>
            <a:r>
              <a:rPr lang="ro-RO" sz="2800" b="1" i="1" dirty="0">
                <a:solidFill>
                  <a:srgbClr val="0070C0"/>
                </a:solidFill>
              </a:rPr>
              <a:t> </a:t>
            </a:r>
            <a:r>
              <a:rPr lang="ro-RO" sz="2800" b="1" i="1" dirty="0"/>
              <a:t>ordin. Se pot exprima astfel:</a:t>
            </a:r>
            <a:br>
              <a:rPr lang="ro-RO" sz="2800" b="1" i="1" dirty="0">
                <a:solidFill>
                  <a:srgbClr val="0070C0"/>
                </a:solidFill>
              </a:rPr>
            </a:br>
            <a:r>
              <a:rPr lang="ro-RO" sz="2800" b="1" i="1" dirty="0">
                <a:solidFill>
                  <a:srgbClr val="0070C0"/>
                </a:solidFill>
              </a:rPr>
              <a:t>1) </a:t>
            </a:r>
            <a:r>
              <a:rPr lang="ro-RO" sz="2800" b="1" i="1" dirty="0">
                <a:solidFill>
                  <a:srgbClr val="FF0000"/>
                </a:solidFill>
              </a:rPr>
              <a:t>Radicalul unui produs este egal cu produsul radicalilor.</a:t>
            </a:r>
            <a:br>
              <a:rPr lang="ro-RO" sz="2800" b="1" i="1" dirty="0">
                <a:solidFill>
                  <a:srgbClr val="FF0000"/>
                </a:solidFill>
              </a:rPr>
            </a:br>
            <a:r>
              <a:rPr lang="ro-RO" sz="2800" b="1" i="1" dirty="0">
                <a:solidFill>
                  <a:srgbClr val="0070C0"/>
                </a:solidFill>
              </a:rPr>
              <a:t>2) </a:t>
            </a:r>
            <a:r>
              <a:rPr lang="ro-RO" sz="2800" b="1" i="1" dirty="0">
                <a:solidFill>
                  <a:srgbClr val="FF0000"/>
                </a:solidFill>
              </a:rPr>
              <a:t>Radicalul unui cât este egal cu câtul </a:t>
            </a:r>
            <a:r>
              <a:rPr lang="ro-RO" sz="2800" b="1" i="1" dirty="0" err="1">
                <a:solidFill>
                  <a:srgbClr val="FF0000"/>
                </a:solidFill>
              </a:rPr>
              <a:t>radica-lilor</a:t>
            </a:r>
            <a:r>
              <a:rPr lang="ro-RO" sz="2800" b="1" i="1" dirty="0">
                <a:solidFill>
                  <a:srgbClr val="FF0000"/>
                </a:solidFill>
              </a:rPr>
              <a:t>.</a:t>
            </a:r>
            <a:endParaRPr lang="ro-RO" sz="2800" b="1" i="1" dirty="0">
              <a:solidFill>
                <a:srgbClr val="0070C0"/>
              </a:solidFill>
            </a:endParaRPr>
          </a:p>
        </p:txBody>
      </p:sp>
      <p:pic>
        <p:nvPicPr>
          <p:cNvPr id="4" name="Imagine 3">
            <a:extLst>
              <a:ext uri="{FF2B5EF4-FFF2-40B4-BE49-F238E27FC236}">
                <a16:creationId xmlns:a16="http://schemas.microsoft.com/office/drawing/2014/main" id="{B7A2CD2A-4962-43FE-9A88-FF17591D5FF5}"/>
              </a:ext>
            </a:extLst>
          </p:cNvPr>
          <p:cNvPicPr>
            <a:picLocks noChangeAspect="1"/>
          </p:cNvPicPr>
          <p:nvPr/>
        </p:nvPicPr>
        <p:blipFill>
          <a:blip r:embed="rId3"/>
          <a:stretch>
            <a:fillRect/>
          </a:stretch>
        </p:blipFill>
        <p:spPr>
          <a:xfrm>
            <a:off x="5397327" y="2187248"/>
            <a:ext cx="2350857" cy="9547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6354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2554941" y="-806823"/>
            <a:ext cx="9630335" cy="801444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l"/>
            <a:br>
              <a:rPr lang="ro-RO" sz="2800" b="1" i="1" dirty="0">
                <a:solidFill>
                  <a:srgbClr val="0070C0"/>
                </a:solidFill>
              </a:rPr>
            </a:br>
            <a:r>
              <a:rPr lang="ro-RO" sz="2800" b="1" i="1" dirty="0">
                <a:solidFill>
                  <a:srgbClr val="0070C0"/>
                </a:solidFill>
              </a:rPr>
              <a:t>      Proprietățile  radicalilor.</a:t>
            </a:r>
            <a:br>
              <a:rPr lang="ro-RO" sz="2800" b="1" i="1" dirty="0">
                <a:solidFill>
                  <a:srgbClr val="0070C0"/>
                </a:solidFill>
              </a:rPr>
            </a:br>
            <a:r>
              <a:rPr lang="ro-RO" sz="2800" b="1" i="1" dirty="0"/>
              <a:t>Să facem, mai întâi, următoarea observație. Foarte importantă. Formulele matematice  se exprimă prin egalități. Se cunosc mai multe proprietăți ale acestora. Una dintre ele, care vă va ajută enorm, este simetria:  </a:t>
            </a:r>
            <a:r>
              <a:rPr lang="ro-RO" sz="2800" b="1" i="1" dirty="0">
                <a:solidFill>
                  <a:srgbClr val="0070C0"/>
                </a:solidFill>
              </a:rPr>
              <a:t>A = B       </a:t>
            </a:r>
            <a:r>
              <a:rPr lang="ro-RO" sz="2800" b="1" i="1" dirty="0" err="1">
                <a:solidFill>
                  <a:srgbClr val="0070C0"/>
                </a:solidFill>
              </a:rPr>
              <a:t>B</a:t>
            </a:r>
            <a:r>
              <a:rPr lang="ro-RO" sz="2800" b="1" i="1" dirty="0">
                <a:solidFill>
                  <a:srgbClr val="0070C0"/>
                </a:solidFill>
              </a:rPr>
              <a:t> = A</a:t>
            </a:r>
            <a:r>
              <a:rPr lang="ro-RO" sz="2800" b="1" i="1" dirty="0"/>
              <a:t>.</a:t>
            </a:r>
            <a:br>
              <a:rPr lang="ro-RO" sz="2800" b="1" i="1" dirty="0"/>
            </a:br>
            <a:br>
              <a:rPr lang="ro-RO" sz="2800" b="1" i="1" dirty="0"/>
            </a:br>
            <a:r>
              <a:rPr lang="ro-RO" sz="2800" b="1" i="1" dirty="0">
                <a:solidFill>
                  <a:srgbClr val="0070C0"/>
                </a:solidFill>
              </a:rPr>
              <a:t>               </a:t>
            </a:r>
            <a:br>
              <a:rPr lang="ro-RO" sz="2800" b="1" i="1" dirty="0">
                <a:solidFill>
                  <a:srgbClr val="0070C0"/>
                </a:solidFill>
              </a:rPr>
            </a:br>
            <a:r>
              <a:rPr lang="ro-RO" sz="2800" b="1" i="1" dirty="0">
                <a:solidFill>
                  <a:srgbClr val="0070C0"/>
                </a:solidFill>
              </a:rPr>
              <a:t> </a:t>
            </a:r>
            <a:r>
              <a:rPr lang="ro-RO" sz="2700" b="1" i="1" dirty="0">
                <a:solidFill>
                  <a:srgbClr val="0070C0"/>
                </a:solidFill>
              </a:rPr>
              <a:t>          </a:t>
            </a:r>
            <a:r>
              <a:rPr lang="ro-RO" sz="2700" b="1" i="1" dirty="0">
                <a:solidFill>
                  <a:srgbClr val="FF0000"/>
                </a:solidFill>
              </a:rPr>
              <a:t>(scoaterea de               </a:t>
            </a:r>
            <a:r>
              <a:rPr lang="ro-RO" sz="2700" b="1" i="1" dirty="0">
                <a:solidFill>
                  <a:srgbClr val="0070C0"/>
                </a:solidFill>
              </a:rPr>
              <a:t>(</a:t>
            </a:r>
            <a:r>
              <a:rPr lang="ro-RO" sz="2700" b="1" i="1" dirty="0">
                <a:solidFill>
                  <a:srgbClr val="FF0000"/>
                </a:solidFill>
              </a:rPr>
              <a:t> </a:t>
            </a:r>
            <a:r>
              <a:rPr lang="ro-RO" sz="2700" b="1" i="1" dirty="0">
                <a:solidFill>
                  <a:srgbClr val="0070C0"/>
                </a:solidFill>
              </a:rPr>
              <a:t>înmulțirea </a:t>
            </a:r>
            <a:br>
              <a:rPr lang="ro-RO" sz="2700" b="1" i="1" dirty="0">
                <a:solidFill>
                  <a:srgbClr val="FF0000"/>
                </a:solidFill>
              </a:rPr>
            </a:br>
            <a:r>
              <a:rPr lang="ro-RO" sz="2700" b="1" i="1" dirty="0">
                <a:solidFill>
                  <a:srgbClr val="FF0000"/>
                </a:solidFill>
              </a:rPr>
              <a:t>factor de sub radical)          </a:t>
            </a:r>
            <a:r>
              <a:rPr lang="ro-RO" sz="2700" b="1" i="1" dirty="0">
                <a:solidFill>
                  <a:srgbClr val="0070C0"/>
                </a:solidFill>
              </a:rPr>
              <a:t>radicalilor) </a:t>
            </a:r>
            <a:r>
              <a:rPr lang="ro-RO" sz="2400" b="1" i="1" dirty="0">
                <a:solidFill>
                  <a:srgbClr val="0070C0"/>
                </a:solidFill>
              </a:rPr>
              <a:t>;</a:t>
            </a:r>
            <a:br>
              <a:rPr lang="ro-RO" sz="2800" b="1" i="1" dirty="0">
                <a:solidFill>
                  <a:srgbClr val="0070C0"/>
                </a:solidFill>
              </a:rPr>
            </a:br>
            <a:br>
              <a:rPr lang="ro-RO" sz="2800" b="1" i="1" dirty="0">
                <a:solidFill>
                  <a:srgbClr val="0070C0"/>
                </a:solidFill>
              </a:rPr>
            </a:br>
            <a:r>
              <a:rPr lang="ro-RO" sz="2800" b="1" i="1" dirty="0">
                <a:solidFill>
                  <a:srgbClr val="0070C0"/>
                </a:solidFill>
              </a:rPr>
              <a:t>          </a:t>
            </a:r>
            <a:br>
              <a:rPr lang="ro-RO" sz="2800" b="1" i="1" dirty="0"/>
            </a:br>
            <a:br>
              <a:rPr lang="ro-RO" sz="2800" b="1" i="1" dirty="0">
                <a:solidFill>
                  <a:srgbClr val="0070C0"/>
                </a:solidFill>
              </a:rPr>
            </a:br>
            <a:br>
              <a:rPr lang="ro-RO" sz="2800" b="1" i="1" dirty="0">
                <a:solidFill>
                  <a:srgbClr val="0070C0"/>
                </a:solidFill>
              </a:rPr>
            </a:br>
            <a:r>
              <a:rPr lang="ro-RO" sz="2800" b="1" i="1" dirty="0">
                <a:solidFill>
                  <a:srgbClr val="0070C0"/>
                </a:solidFill>
              </a:rPr>
              <a:t>                         </a:t>
            </a:r>
            <a:r>
              <a:rPr lang="ro-RO" sz="2700" b="1" i="1" dirty="0">
                <a:solidFill>
                  <a:srgbClr val="0070C0"/>
                </a:solidFill>
              </a:rPr>
              <a:t>               </a:t>
            </a:r>
            <a:r>
              <a:rPr lang="ro-RO" sz="2700" b="1" i="1" dirty="0">
                <a:solidFill>
                  <a:srgbClr val="FF0000"/>
                </a:solidFill>
              </a:rPr>
              <a:t>(scoaterea de       </a:t>
            </a:r>
            <a:r>
              <a:rPr lang="ro-RO" sz="2700" b="1" i="1" dirty="0">
                <a:solidFill>
                  <a:srgbClr val="0070C0"/>
                </a:solidFill>
              </a:rPr>
              <a:t>(împărțirea </a:t>
            </a:r>
            <a:br>
              <a:rPr lang="ro-RO" sz="2700" b="1" i="1" dirty="0">
                <a:solidFill>
                  <a:srgbClr val="FF0000"/>
                </a:solidFill>
              </a:rPr>
            </a:br>
            <a:r>
              <a:rPr lang="ro-RO" sz="2700" b="1" i="1" dirty="0">
                <a:solidFill>
                  <a:srgbClr val="FF0000"/>
                </a:solidFill>
              </a:rPr>
              <a:t>                            factor de sub radical)    </a:t>
            </a:r>
            <a:r>
              <a:rPr lang="ro-RO" sz="2700" b="1" i="1" dirty="0">
                <a:solidFill>
                  <a:srgbClr val="0070C0"/>
                </a:solidFill>
              </a:rPr>
              <a:t>radicalilor) </a:t>
            </a:r>
            <a:r>
              <a:rPr lang="ro-RO" sz="2800" b="1" i="1" dirty="0">
                <a:solidFill>
                  <a:srgbClr val="0070C0"/>
                </a:solidFill>
              </a:rPr>
              <a:t>.</a:t>
            </a:r>
            <a:br>
              <a:rPr lang="ro-RO" sz="2800" b="1" i="1" dirty="0">
                <a:solidFill>
                  <a:srgbClr val="0070C0"/>
                </a:solidFill>
              </a:rPr>
            </a:br>
            <a:br>
              <a:rPr lang="ro-RO" sz="2800" b="1" i="1" dirty="0">
                <a:solidFill>
                  <a:srgbClr val="0070C0"/>
                </a:solidFill>
              </a:rPr>
            </a:br>
            <a:br>
              <a:rPr lang="ro-RO" sz="2800" b="1" i="1" dirty="0">
                <a:solidFill>
                  <a:srgbClr val="0070C0"/>
                </a:solidFill>
              </a:rPr>
            </a:br>
            <a:endParaRPr lang="ro-RO" sz="2800" b="1" i="1" dirty="0">
              <a:solidFill>
                <a:srgbClr val="0070C0"/>
              </a:solidFill>
            </a:endParaRPr>
          </a:p>
        </p:txBody>
      </p:sp>
      <p:graphicFrame>
        <p:nvGraphicFramePr>
          <p:cNvPr id="8" name="Obiect 7">
            <a:extLst>
              <a:ext uri="{FF2B5EF4-FFF2-40B4-BE49-F238E27FC236}">
                <a16:creationId xmlns:a16="http://schemas.microsoft.com/office/drawing/2014/main" id="{A6938C3A-B6E8-42E4-9927-4B60C1FB9A9A}"/>
              </a:ext>
            </a:extLst>
          </p:cNvPr>
          <p:cNvGraphicFramePr>
            <a:graphicFrameLocks noChangeAspect="1"/>
          </p:cNvGraphicFramePr>
          <p:nvPr>
            <p:extLst>
              <p:ext uri="{D42A27DB-BD31-4B8C-83A1-F6EECF244321}">
                <p14:modId xmlns:p14="http://schemas.microsoft.com/office/powerpoint/2010/main" val="1963874240"/>
              </p:ext>
            </p:extLst>
          </p:nvPr>
        </p:nvGraphicFramePr>
        <p:xfrm>
          <a:off x="4688541" y="1922930"/>
          <a:ext cx="582706" cy="295835"/>
        </p:xfrm>
        <a:graphic>
          <a:graphicData uri="http://schemas.openxmlformats.org/presentationml/2006/ole">
            <mc:AlternateContent xmlns:mc="http://schemas.openxmlformats.org/markup-compatibility/2006">
              <mc:Choice xmlns:v="urn:schemas-microsoft-com:vml" Requires="v">
                <p:oleObj name="Equation" r:id="rId2" imgW="190440" imgH="152280" progId="Equation.DSMT4">
                  <p:embed/>
                </p:oleObj>
              </mc:Choice>
              <mc:Fallback>
                <p:oleObj name="Equation" r:id="rId2" imgW="190440" imgH="152280" progId="Equation.DSMT4">
                  <p:embed/>
                  <p:pic>
                    <p:nvPicPr>
                      <p:cNvPr id="0" name=""/>
                      <p:cNvPicPr/>
                      <p:nvPr/>
                    </p:nvPicPr>
                    <p:blipFill>
                      <a:blip r:embed="rId3"/>
                      <a:stretch>
                        <a:fillRect/>
                      </a:stretch>
                    </p:blipFill>
                    <p:spPr>
                      <a:xfrm>
                        <a:off x="4688541" y="1922930"/>
                        <a:ext cx="582706" cy="295835"/>
                      </a:xfrm>
                      <a:prstGeom prst="rect">
                        <a:avLst/>
                      </a:prstGeom>
                    </p:spPr>
                  </p:pic>
                </p:oleObj>
              </mc:Fallback>
            </mc:AlternateContent>
          </a:graphicData>
        </a:graphic>
      </p:graphicFrame>
      <p:pic>
        <p:nvPicPr>
          <p:cNvPr id="11" name="Imagine 10">
            <a:extLst>
              <a:ext uri="{FF2B5EF4-FFF2-40B4-BE49-F238E27FC236}">
                <a16:creationId xmlns:a16="http://schemas.microsoft.com/office/drawing/2014/main" id="{88FF727F-B6C7-4379-A0E8-98F85F792F98}"/>
              </a:ext>
            </a:extLst>
          </p:cNvPr>
          <p:cNvPicPr>
            <a:picLocks noChangeAspect="1"/>
          </p:cNvPicPr>
          <p:nvPr/>
        </p:nvPicPr>
        <p:blipFill>
          <a:blip r:embed="rId4"/>
          <a:stretch>
            <a:fillRect/>
          </a:stretch>
        </p:blipFill>
        <p:spPr>
          <a:xfrm>
            <a:off x="3334871" y="2259102"/>
            <a:ext cx="4249269" cy="6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Imagine 12">
            <a:extLst>
              <a:ext uri="{FF2B5EF4-FFF2-40B4-BE49-F238E27FC236}">
                <a16:creationId xmlns:a16="http://schemas.microsoft.com/office/drawing/2014/main" id="{3634CD1C-7507-451A-B3E3-5DED9B3D3DD6}"/>
              </a:ext>
            </a:extLst>
          </p:cNvPr>
          <p:cNvPicPr>
            <a:picLocks noChangeAspect="1"/>
          </p:cNvPicPr>
          <p:nvPr/>
        </p:nvPicPr>
        <p:blipFill>
          <a:blip r:embed="rId5"/>
          <a:stretch>
            <a:fillRect/>
          </a:stretch>
        </p:blipFill>
        <p:spPr>
          <a:xfrm>
            <a:off x="5587253" y="3966884"/>
            <a:ext cx="3428999" cy="9851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372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3146611" y="363071"/>
            <a:ext cx="8377517" cy="6051176"/>
          </a:xfrm>
        </p:spPr>
        <p:txBody>
          <a:bodyPr>
            <a:normAutofit fontScale="90000"/>
          </a:bodyPr>
          <a:lstStyle/>
          <a:p>
            <a:pPr algn="l"/>
            <a:r>
              <a:rPr lang="ro-RO" sz="2400" b="1" i="1" dirty="0"/>
              <a:t>         Acum să exemplificăm lucrurile teoretice prezentate.</a:t>
            </a:r>
            <a:br>
              <a:rPr lang="ro-RO" sz="2400" b="1" i="1" dirty="0"/>
            </a:br>
            <a:br>
              <a:rPr lang="ro-RO" sz="2400" b="1" i="1" dirty="0"/>
            </a:br>
            <a:r>
              <a:rPr lang="ro-RO" sz="2400" b="1" i="1" dirty="0"/>
              <a:t>                                                                     ;</a:t>
            </a:r>
            <a:br>
              <a:rPr lang="ro-RO" sz="2400" b="1" i="1" dirty="0"/>
            </a:br>
            <a:br>
              <a:rPr lang="ro-RO" sz="2400" b="1" i="1" dirty="0"/>
            </a:br>
            <a:br>
              <a:rPr lang="ro-RO" sz="2400" b="1" i="1" dirty="0"/>
            </a:br>
            <a:r>
              <a:rPr lang="ro-RO" sz="2400" b="1" i="1" dirty="0"/>
              <a:t>                                                                     .</a:t>
            </a:r>
            <a:br>
              <a:rPr lang="ro-RO" sz="2400" b="1" i="1" dirty="0"/>
            </a:br>
            <a:br>
              <a:rPr lang="ro-RO" sz="2400" b="1" i="1" dirty="0"/>
            </a:br>
            <a:r>
              <a:rPr lang="ro-RO" sz="2400" b="1" i="1" dirty="0"/>
              <a:t>       Pentru a putea scoate factor de sub radical, scriem numărul dat ca un produs, obligatoriu </a:t>
            </a:r>
            <a:r>
              <a:rPr lang="ro-RO" sz="2400" b="1" i="1" dirty="0">
                <a:solidFill>
                  <a:srgbClr val="FF0000"/>
                </a:solidFill>
              </a:rPr>
              <a:t>un factor </a:t>
            </a:r>
            <a:r>
              <a:rPr lang="ro-RO" sz="2400" b="1" i="1" dirty="0"/>
              <a:t>să fie </a:t>
            </a:r>
            <a:r>
              <a:rPr lang="ro-RO" sz="2400" b="1" i="1" dirty="0">
                <a:solidFill>
                  <a:srgbClr val="FF0000"/>
                </a:solidFill>
              </a:rPr>
              <a:t>pătrat perfect</a:t>
            </a:r>
            <a:r>
              <a:rPr lang="ro-RO" sz="2400" b="1" i="1" dirty="0"/>
              <a:t>.</a:t>
            </a:r>
            <a:br>
              <a:rPr lang="ro-RO" sz="2400" b="1" i="1" dirty="0"/>
            </a:br>
            <a:br>
              <a:rPr lang="ro-RO" sz="2400" b="1" i="1" dirty="0"/>
            </a:br>
            <a:br>
              <a:rPr lang="ro-RO" sz="2400" b="1" i="1" dirty="0"/>
            </a:br>
            <a:r>
              <a:rPr lang="ro-RO" sz="2400" b="1" i="1" dirty="0"/>
              <a:t>                                                                                     .</a:t>
            </a:r>
            <a:br>
              <a:rPr lang="ro-RO" sz="2400" b="1" i="1" dirty="0"/>
            </a:br>
            <a:br>
              <a:rPr lang="ro-RO" sz="2400" b="1" i="1" dirty="0"/>
            </a:br>
            <a:r>
              <a:rPr lang="ro-RO" sz="2400" b="1" i="1" dirty="0"/>
              <a:t>                  Când nu vedem </a:t>
            </a:r>
            <a:r>
              <a:rPr lang="ro-RO" sz="2400" b="1" i="1" dirty="0">
                <a:solidFill>
                  <a:srgbClr val="FF0000"/>
                </a:solidFill>
              </a:rPr>
              <a:t>cel mai bun pătrat perfect</a:t>
            </a:r>
            <a:r>
              <a:rPr lang="ro-RO" sz="2400" b="1" i="1" dirty="0"/>
              <a:t>, repetăm metoda   </a:t>
            </a:r>
            <a:br>
              <a:rPr lang="ro-RO" sz="2400" b="1" i="1" dirty="0"/>
            </a:br>
            <a:r>
              <a:rPr lang="ro-RO" sz="2400" b="1" i="1" dirty="0"/>
              <a:t>                          de câte ori este nevoie!</a:t>
            </a:r>
            <a:br>
              <a:rPr lang="ro-RO" sz="2400" b="1" i="1" dirty="0"/>
            </a:br>
            <a:r>
              <a:rPr lang="ro-RO" sz="2400" b="1" i="1" dirty="0"/>
              <a:t>                              </a:t>
            </a:r>
            <a:br>
              <a:rPr lang="ro-RO" sz="2400" b="1" i="1" dirty="0"/>
            </a:br>
            <a:endParaRPr lang="ro-RO" sz="2400" b="1" i="1" dirty="0"/>
          </a:p>
        </p:txBody>
      </p:sp>
      <p:pic>
        <p:nvPicPr>
          <p:cNvPr id="5" name="Imagine 4">
            <a:extLst>
              <a:ext uri="{FF2B5EF4-FFF2-40B4-BE49-F238E27FC236}">
                <a16:creationId xmlns:a16="http://schemas.microsoft.com/office/drawing/2014/main" id="{32A873BF-E2C4-4EC5-A434-69B899158CA7}"/>
              </a:ext>
            </a:extLst>
          </p:cNvPr>
          <p:cNvPicPr>
            <a:picLocks noChangeAspect="1"/>
          </p:cNvPicPr>
          <p:nvPr/>
        </p:nvPicPr>
        <p:blipFill>
          <a:blip r:embed="rId2"/>
          <a:stretch>
            <a:fillRect/>
          </a:stretch>
        </p:blipFill>
        <p:spPr>
          <a:xfrm>
            <a:off x="4120807" y="1101672"/>
            <a:ext cx="2979240" cy="743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Imagine 6">
            <a:extLst>
              <a:ext uri="{FF2B5EF4-FFF2-40B4-BE49-F238E27FC236}">
                <a16:creationId xmlns:a16="http://schemas.microsoft.com/office/drawing/2014/main" id="{ABB7F0C2-02F6-40D9-A257-A71ACB9ED116}"/>
              </a:ext>
            </a:extLst>
          </p:cNvPr>
          <p:cNvPicPr>
            <a:picLocks noChangeAspect="1"/>
          </p:cNvPicPr>
          <p:nvPr/>
        </p:nvPicPr>
        <p:blipFill>
          <a:blip r:embed="rId3"/>
          <a:stretch>
            <a:fillRect/>
          </a:stretch>
        </p:blipFill>
        <p:spPr>
          <a:xfrm>
            <a:off x="4120807" y="2221325"/>
            <a:ext cx="2979240" cy="72400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Imagine 8">
            <a:extLst>
              <a:ext uri="{FF2B5EF4-FFF2-40B4-BE49-F238E27FC236}">
                <a16:creationId xmlns:a16="http://schemas.microsoft.com/office/drawing/2014/main" id="{912A7B34-CAFC-41C1-9AA7-FB1DBDE400BB}"/>
              </a:ext>
            </a:extLst>
          </p:cNvPr>
          <p:cNvPicPr>
            <a:picLocks noChangeAspect="1"/>
          </p:cNvPicPr>
          <p:nvPr/>
        </p:nvPicPr>
        <p:blipFill>
          <a:blip r:embed="rId4"/>
          <a:stretch>
            <a:fillRect/>
          </a:stretch>
        </p:blipFill>
        <p:spPr>
          <a:xfrm>
            <a:off x="4439520" y="3912675"/>
            <a:ext cx="3581900" cy="800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0217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3289465" y="-107576"/>
            <a:ext cx="7623958" cy="4666129"/>
          </a:xfrm>
        </p:spPr>
        <p:txBody>
          <a:bodyPr>
            <a:normAutofit/>
          </a:bodyPr>
          <a:lstStyle/>
          <a:p>
            <a:pPr algn="l"/>
            <a:r>
              <a:rPr lang="ro-RO" sz="2400" b="1" i="1" dirty="0"/>
              <a:t>          Să trecem și la </a:t>
            </a:r>
            <a:r>
              <a:rPr lang="ro-RO" sz="2400" b="1" i="1" dirty="0">
                <a:solidFill>
                  <a:srgbClr val="0070C0"/>
                </a:solidFill>
              </a:rPr>
              <a:t>operații cu radicali</a:t>
            </a:r>
            <a:r>
              <a:rPr lang="ro-RO" sz="2400" b="1" i="1" dirty="0"/>
              <a:t>.</a:t>
            </a:r>
            <a:br>
              <a:rPr lang="ro-RO" sz="2400" b="1" i="1" dirty="0"/>
            </a:br>
            <a:br>
              <a:rPr lang="ro-RO" sz="2400" b="1" i="1" dirty="0"/>
            </a:br>
            <a:br>
              <a:rPr lang="ro-RO" sz="2400" b="1" i="1" dirty="0"/>
            </a:br>
            <a:r>
              <a:rPr lang="ro-RO" sz="2400" b="1" i="1" dirty="0"/>
              <a:t>                                                              ;</a:t>
            </a:r>
            <a:br>
              <a:rPr lang="ro-RO" sz="2400" b="1" i="1" dirty="0"/>
            </a:br>
            <a:r>
              <a:rPr lang="ro-RO" sz="2400" b="1" i="1" dirty="0"/>
              <a:t>     </a:t>
            </a:r>
            <a:br>
              <a:rPr lang="ro-RO" sz="2400" b="1" i="1" dirty="0"/>
            </a:br>
            <a:r>
              <a:rPr lang="ro-RO" sz="2400" b="1" i="1" dirty="0"/>
              <a:t>                                                                  </a:t>
            </a:r>
            <a:br>
              <a:rPr lang="ro-RO" sz="2400" b="1" i="1" dirty="0"/>
            </a:br>
            <a:r>
              <a:rPr lang="ro-RO" sz="2400" b="1" i="1" dirty="0"/>
              <a:t>                                                                                  ;</a:t>
            </a:r>
            <a:br>
              <a:rPr lang="ro-RO" sz="2400" b="1" i="1" dirty="0"/>
            </a:br>
            <a:br>
              <a:rPr lang="ro-RO" sz="2400" b="1" i="1" dirty="0"/>
            </a:br>
            <a:r>
              <a:rPr lang="ro-RO" sz="2400" b="1" i="1" dirty="0"/>
              <a:t>                                                                               </a:t>
            </a:r>
            <a:br>
              <a:rPr lang="ro-RO" sz="2400" b="1" i="1" dirty="0"/>
            </a:br>
            <a:r>
              <a:rPr lang="ro-RO" sz="2400" b="1" i="1" dirty="0"/>
              <a:t>                                                                    .</a:t>
            </a:r>
            <a:br>
              <a:rPr lang="ro-RO" sz="2400" b="1" i="1" dirty="0"/>
            </a:br>
            <a:r>
              <a:rPr lang="ro-RO" sz="2400" b="1" i="1" dirty="0"/>
              <a:t>                                                                                         </a:t>
            </a:r>
          </a:p>
        </p:txBody>
      </p:sp>
      <p:sp>
        <p:nvSpPr>
          <p:cNvPr id="3" name="Subtitlu 2">
            <a:extLst>
              <a:ext uri="{FF2B5EF4-FFF2-40B4-BE49-F238E27FC236}">
                <a16:creationId xmlns:a16="http://schemas.microsoft.com/office/drawing/2014/main" id="{A7E429BC-5E5A-4F90-96B2-68BF9B40D258}"/>
              </a:ext>
            </a:extLst>
          </p:cNvPr>
          <p:cNvSpPr>
            <a:spLocks noGrp="1"/>
          </p:cNvSpPr>
          <p:nvPr>
            <p:ph type="subTitle" idx="1"/>
          </p:nvPr>
        </p:nvSpPr>
        <p:spPr>
          <a:xfrm>
            <a:off x="4515377" y="4558553"/>
            <a:ext cx="7156670" cy="2097741"/>
          </a:xfrm>
        </p:spPr>
        <p:txBody>
          <a:bodyPr>
            <a:normAutofit/>
          </a:bodyPr>
          <a:lstStyle/>
          <a:p>
            <a:pPr algn="l"/>
            <a:r>
              <a:rPr lang="ro-RO" sz="2400" b="1" i="1" dirty="0"/>
              <a:t>Dacă e nevoie, repetați: operații cu fracții ordinare, operații cu paranteze.</a:t>
            </a:r>
          </a:p>
          <a:p>
            <a:pPr algn="l"/>
            <a:r>
              <a:rPr lang="ro-RO" sz="2400" b="1" i="1" dirty="0"/>
              <a:t>La ultimul calcul am aplicat  o </a:t>
            </a:r>
            <a:r>
              <a:rPr lang="ro-RO" sz="2400" b="1" i="1" dirty="0">
                <a:solidFill>
                  <a:srgbClr val="FF0000"/>
                </a:solidFill>
              </a:rPr>
              <a:t>formulă de calcul </a:t>
            </a:r>
            <a:r>
              <a:rPr lang="ro-RO" sz="2400" b="1" i="1" dirty="0" err="1">
                <a:solidFill>
                  <a:srgbClr val="FF0000"/>
                </a:solidFill>
              </a:rPr>
              <a:t>pres</a:t>
            </a:r>
            <a:r>
              <a:rPr lang="ro-RO" sz="2400" b="1" i="1" dirty="0">
                <a:solidFill>
                  <a:srgbClr val="FF0000"/>
                </a:solidFill>
              </a:rPr>
              <a:t>-curtat</a:t>
            </a:r>
            <a:r>
              <a:rPr lang="ro-RO" sz="2400" b="1" i="1" dirty="0"/>
              <a:t>. Le veți studia în sem. II. Voi veți face acest calcul altfel!</a:t>
            </a:r>
          </a:p>
        </p:txBody>
      </p:sp>
      <p:pic>
        <p:nvPicPr>
          <p:cNvPr id="6" name="Imagine 5" descr="O imagine care conține obiect&#10;&#10;Descriere generată automat">
            <a:extLst>
              <a:ext uri="{FF2B5EF4-FFF2-40B4-BE49-F238E27FC236}">
                <a16:creationId xmlns:a16="http://schemas.microsoft.com/office/drawing/2014/main" id="{C69D695F-2A9F-4B28-8455-84EFA4B845DD}"/>
              </a:ext>
            </a:extLst>
          </p:cNvPr>
          <p:cNvPicPr>
            <a:picLocks noChangeAspect="1"/>
          </p:cNvPicPr>
          <p:nvPr/>
        </p:nvPicPr>
        <p:blipFill>
          <a:blip r:embed="rId2"/>
          <a:stretch>
            <a:fillRect/>
          </a:stretch>
        </p:blipFill>
        <p:spPr>
          <a:xfrm>
            <a:off x="3909398" y="1048855"/>
            <a:ext cx="3298923" cy="11335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ine 7">
            <a:extLst>
              <a:ext uri="{FF2B5EF4-FFF2-40B4-BE49-F238E27FC236}">
                <a16:creationId xmlns:a16="http://schemas.microsoft.com/office/drawing/2014/main" id="{92547634-B0B9-4578-B584-6235A4346692}"/>
              </a:ext>
            </a:extLst>
          </p:cNvPr>
          <p:cNvPicPr>
            <a:picLocks noChangeAspect="1"/>
          </p:cNvPicPr>
          <p:nvPr/>
        </p:nvPicPr>
        <p:blipFill>
          <a:blip r:embed="rId3"/>
          <a:stretch>
            <a:fillRect/>
          </a:stretch>
        </p:blipFill>
        <p:spPr>
          <a:xfrm>
            <a:off x="3726221" y="2460399"/>
            <a:ext cx="4739558" cy="6905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Imagine 9" descr="O imagine care conține ceas&#10;&#10;Descriere generată automat">
            <a:extLst>
              <a:ext uri="{FF2B5EF4-FFF2-40B4-BE49-F238E27FC236}">
                <a16:creationId xmlns:a16="http://schemas.microsoft.com/office/drawing/2014/main" id="{3575ABD6-98CE-49A9-8D06-09A1C93262B6}"/>
              </a:ext>
            </a:extLst>
          </p:cNvPr>
          <p:cNvPicPr>
            <a:picLocks noChangeAspect="1"/>
          </p:cNvPicPr>
          <p:nvPr/>
        </p:nvPicPr>
        <p:blipFill>
          <a:blip r:embed="rId4"/>
          <a:stretch>
            <a:fillRect/>
          </a:stretch>
        </p:blipFill>
        <p:spPr>
          <a:xfrm>
            <a:off x="4074983" y="3429000"/>
            <a:ext cx="3477347" cy="6905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09798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18FAD5-27FA-47D8-80B8-BCA9E3ED9269}"/>
              </a:ext>
            </a:extLst>
          </p:cNvPr>
          <p:cNvSpPr>
            <a:spLocks noGrp="1"/>
          </p:cNvSpPr>
          <p:nvPr>
            <p:ph type="ctrTitle"/>
          </p:nvPr>
        </p:nvSpPr>
        <p:spPr>
          <a:xfrm>
            <a:off x="2629011" y="266828"/>
            <a:ext cx="9197788" cy="632434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l"/>
            <a:r>
              <a:rPr lang="ro-RO" sz="2400" b="1" i="1" dirty="0"/>
              <a:t>              Să recapitulăm. Ce operații cu radicali putem face?</a:t>
            </a:r>
            <a:br>
              <a:rPr lang="ro-RO" sz="2400" b="1" i="1" dirty="0"/>
            </a:br>
            <a:r>
              <a:rPr lang="ro-RO" sz="2400" b="1" i="1" dirty="0">
                <a:solidFill>
                  <a:srgbClr val="0070C0"/>
                </a:solidFill>
              </a:rPr>
              <a:t>Înmulțirea radicalilor</a:t>
            </a:r>
            <a:r>
              <a:rPr lang="ro-RO" sz="2400" b="1" i="1" dirty="0"/>
              <a:t>:</a:t>
            </a:r>
            <a:br>
              <a:rPr lang="ro-RO" sz="2400" b="1" i="1" dirty="0"/>
            </a:br>
            <a:r>
              <a:rPr lang="ro-RO" sz="2400" b="1" i="1" dirty="0"/>
              <a:t>                                                                                       .                                                                                  </a:t>
            </a:r>
            <a:br>
              <a:rPr lang="ro-RO" sz="2400" b="1" i="1" dirty="0"/>
            </a:br>
            <a:r>
              <a:rPr lang="ro-RO" sz="2400" b="1" i="1" dirty="0"/>
              <a:t>                                                                                      </a:t>
            </a:r>
            <a:br>
              <a:rPr lang="ro-RO" sz="2400" b="1" i="1" dirty="0"/>
            </a:br>
            <a:r>
              <a:rPr lang="ro-RO" sz="2400" b="1" i="1" dirty="0">
                <a:solidFill>
                  <a:srgbClr val="0070C0"/>
                </a:solidFill>
              </a:rPr>
              <a:t>Împărțirea radicalilor</a:t>
            </a:r>
            <a:r>
              <a:rPr lang="ro-RO" sz="2400" b="1" i="1" dirty="0"/>
              <a:t>:</a:t>
            </a:r>
            <a:br>
              <a:rPr lang="ro-RO" sz="2400" b="1" i="1" dirty="0"/>
            </a:br>
            <a:r>
              <a:rPr lang="ro-RO" sz="2400" b="1" i="1" dirty="0"/>
              <a:t> </a:t>
            </a:r>
            <a:br>
              <a:rPr lang="ro-RO" sz="2400" b="1" i="1" dirty="0"/>
            </a:br>
            <a:r>
              <a:rPr lang="ro-RO" sz="2400" b="1" i="1" dirty="0"/>
              <a:t>                                                                              .</a:t>
            </a:r>
            <a:br>
              <a:rPr lang="ro-RO" sz="2400" b="1" i="1" dirty="0"/>
            </a:br>
            <a:r>
              <a:rPr lang="ro-RO" sz="2400" b="1" i="1" dirty="0"/>
              <a:t>                                                                                 </a:t>
            </a:r>
            <a:br>
              <a:rPr lang="ro-RO" sz="2400" b="1" i="1" dirty="0"/>
            </a:br>
            <a:r>
              <a:rPr lang="ro-RO" sz="2400" b="1" i="1" dirty="0">
                <a:solidFill>
                  <a:srgbClr val="FF0000"/>
                </a:solidFill>
              </a:rPr>
              <a:t>Adunarea</a:t>
            </a:r>
            <a:r>
              <a:rPr lang="ro-RO" sz="2400" b="1" i="1" dirty="0"/>
              <a:t>, </a:t>
            </a:r>
            <a:r>
              <a:rPr lang="ro-RO" sz="2400" b="1" i="1" dirty="0">
                <a:solidFill>
                  <a:srgbClr val="FF0000"/>
                </a:solidFill>
              </a:rPr>
              <a:t>scăderea </a:t>
            </a:r>
            <a:r>
              <a:rPr lang="ro-RO" sz="2400" b="1" i="1" dirty="0"/>
              <a:t>radicalilor se pot efectua? DA. Ne bazăm pe  </a:t>
            </a:r>
            <a:r>
              <a:rPr lang="ro-RO" sz="2400" b="1" i="1" dirty="0">
                <a:solidFill>
                  <a:srgbClr val="FF0000"/>
                </a:solidFill>
              </a:rPr>
              <a:t>adunarea</a:t>
            </a:r>
            <a:r>
              <a:rPr lang="ro-RO" sz="2400" b="1" i="1" dirty="0"/>
              <a:t>, </a:t>
            </a:r>
            <a:r>
              <a:rPr lang="ro-RO" sz="2400" b="1" i="1" dirty="0">
                <a:solidFill>
                  <a:srgbClr val="FF0000"/>
                </a:solidFill>
              </a:rPr>
              <a:t>scăderea termenilor asemenea</a:t>
            </a:r>
            <a:r>
              <a:rPr lang="ro-RO" sz="2400" b="1" i="1" dirty="0"/>
              <a:t>: </a:t>
            </a:r>
            <a:br>
              <a:rPr lang="ro-RO" sz="2400" b="1" i="1" dirty="0"/>
            </a:br>
            <a:r>
              <a:rPr lang="ro-RO" sz="2400" b="1" i="1" dirty="0"/>
              <a:t>        </a:t>
            </a:r>
            <a:br>
              <a:rPr lang="ro-RO" sz="2400" b="1" i="1" dirty="0"/>
            </a:br>
            <a:br>
              <a:rPr lang="ro-RO" sz="2400" b="1" i="1" dirty="0"/>
            </a:br>
            <a:br>
              <a:rPr lang="ro-RO" sz="2400" b="1" i="1" dirty="0"/>
            </a:br>
            <a:r>
              <a:rPr lang="ro-RO" sz="2400" b="1" i="1" dirty="0"/>
              <a:t>                                                                              ;                                            .                                                      </a:t>
            </a:r>
            <a:br>
              <a:rPr lang="ro-RO" sz="2400" b="1" i="1" dirty="0"/>
            </a:br>
            <a:r>
              <a:rPr lang="ro-RO" sz="2400" b="1" i="1" dirty="0"/>
              <a:t>        </a:t>
            </a:r>
            <a:br>
              <a:rPr lang="ro-RO" sz="2400" b="1" i="1" dirty="0"/>
            </a:br>
            <a:br>
              <a:rPr lang="ro-RO" sz="2400" b="1" i="1" dirty="0"/>
            </a:br>
            <a:br>
              <a:rPr lang="ro-RO" sz="2400" b="1" i="1" dirty="0"/>
            </a:br>
            <a:r>
              <a:rPr lang="ro-RO" sz="2400" b="1" i="1" dirty="0"/>
              <a:t>                                                   </a:t>
            </a:r>
          </a:p>
        </p:txBody>
      </p:sp>
      <p:pic>
        <p:nvPicPr>
          <p:cNvPr id="5" name="Imagine 4">
            <a:extLst>
              <a:ext uri="{FF2B5EF4-FFF2-40B4-BE49-F238E27FC236}">
                <a16:creationId xmlns:a16="http://schemas.microsoft.com/office/drawing/2014/main" id="{CA86472F-6280-4A13-B0EF-63EE8BCB12C9}"/>
              </a:ext>
            </a:extLst>
          </p:cNvPr>
          <p:cNvPicPr>
            <a:picLocks noChangeAspect="1"/>
          </p:cNvPicPr>
          <p:nvPr/>
        </p:nvPicPr>
        <p:blipFill>
          <a:blip r:embed="rId2"/>
          <a:stretch>
            <a:fillRect/>
          </a:stretch>
        </p:blipFill>
        <p:spPr>
          <a:xfrm>
            <a:off x="3295962" y="1246289"/>
            <a:ext cx="4288204" cy="4637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Imagine 6">
            <a:extLst>
              <a:ext uri="{FF2B5EF4-FFF2-40B4-BE49-F238E27FC236}">
                <a16:creationId xmlns:a16="http://schemas.microsoft.com/office/drawing/2014/main" id="{A75E9027-4FCE-4C3A-A970-9F2589711BFB}"/>
              </a:ext>
            </a:extLst>
          </p:cNvPr>
          <p:cNvPicPr>
            <a:picLocks noChangeAspect="1"/>
          </p:cNvPicPr>
          <p:nvPr/>
        </p:nvPicPr>
        <p:blipFill>
          <a:blip r:embed="rId3"/>
          <a:stretch>
            <a:fillRect/>
          </a:stretch>
        </p:blipFill>
        <p:spPr>
          <a:xfrm>
            <a:off x="3646426" y="2341300"/>
            <a:ext cx="3409027" cy="6964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Imagine 8">
            <a:extLst>
              <a:ext uri="{FF2B5EF4-FFF2-40B4-BE49-F238E27FC236}">
                <a16:creationId xmlns:a16="http://schemas.microsoft.com/office/drawing/2014/main" id="{459BD65E-AE90-438B-B70E-80CC2E5C9599}"/>
              </a:ext>
            </a:extLst>
          </p:cNvPr>
          <p:cNvPicPr>
            <a:picLocks noChangeAspect="1"/>
          </p:cNvPicPr>
          <p:nvPr/>
        </p:nvPicPr>
        <p:blipFill>
          <a:blip r:embed="rId4"/>
          <a:stretch>
            <a:fillRect/>
          </a:stretch>
        </p:blipFill>
        <p:spPr>
          <a:xfrm>
            <a:off x="4779062" y="4483720"/>
            <a:ext cx="2218299" cy="10676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Imagine 10">
            <a:extLst>
              <a:ext uri="{FF2B5EF4-FFF2-40B4-BE49-F238E27FC236}">
                <a16:creationId xmlns:a16="http://schemas.microsoft.com/office/drawing/2014/main" id="{EFB39CD3-B5C6-4E58-862A-93ED266BE62E}"/>
              </a:ext>
            </a:extLst>
          </p:cNvPr>
          <p:cNvPicPr>
            <a:picLocks noChangeAspect="1"/>
          </p:cNvPicPr>
          <p:nvPr/>
        </p:nvPicPr>
        <p:blipFill>
          <a:blip r:embed="rId5"/>
          <a:stretch>
            <a:fillRect/>
          </a:stretch>
        </p:blipFill>
        <p:spPr>
          <a:xfrm>
            <a:off x="7843693" y="4549278"/>
            <a:ext cx="1871167" cy="11173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02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invX="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ă">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TM03457496[[fn=Paralaxă]]</Template>
  <TotalTime>731</TotalTime>
  <Words>793</Words>
  <Application>Microsoft Office PowerPoint</Application>
  <PresentationFormat>Ecran lat</PresentationFormat>
  <Paragraphs>22</Paragraphs>
  <Slides>12</Slides>
  <Notes>0</Notes>
  <HiddenSlides>0</HiddenSlides>
  <MMClips>1</MMClips>
  <ScaleCrop>false</ScaleCrop>
  <HeadingPairs>
    <vt:vector size="8" baseType="variant">
      <vt:variant>
        <vt:lpstr>Fonturi utilizate</vt:lpstr>
      </vt:variant>
      <vt:variant>
        <vt:i4>2</vt:i4>
      </vt:variant>
      <vt:variant>
        <vt:lpstr>Temă</vt:lpstr>
      </vt:variant>
      <vt:variant>
        <vt:i4>1</vt:i4>
      </vt:variant>
      <vt:variant>
        <vt:lpstr>Servere OLE încorporate</vt:lpstr>
      </vt:variant>
      <vt:variant>
        <vt:i4>1</vt:i4>
      </vt:variant>
      <vt:variant>
        <vt:lpstr>Titluri diapozitive</vt:lpstr>
      </vt:variant>
      <vt:variant>
        <vt:i4>12</vt:i4>
      </vt:variant>
    </vt:vector>
  </HeadingPairs>
  <TitlesOfParts>
    <vt:vector size="16" baseType="lpstr">
      <vt:lpstr>Arial</vt:lpstr>
      <vt:lpstr>Corbel</vt:lpstr>
      <vt:lpstr>Paralaxă</vt:lpstr>
      <vt:lpstr>Equation</vt:lpstr>
      <vt:lpstr> </vt:lpstr>
      <vt:lpstr>     Radicalul este o  noțiune mult folosită în matematică. În algebră și analiza matematică, mai ales.      Primul contact cu radicalul  îl  aveți  în  clasa a VII a. În  liceu, adică în clasa a X a, se va studia această noțiune în totalitate.       Notație pentru radical:                                           .        Numerele naturale 2,3,4,.... se numesc ordinul              radicalului.           Radicalul de ordin 2 se mai notează:                     . Fiind                radicalul cel mai des folosit, s-a convenit această notație                     simplificată.</vt:lpstr>
      <vt:lpstr>     Definiția  radicalului:                                                                                                                          . Exemple:                                                                   ;                                                                    .  Observație.  Numerele naturale 1, 4, 9, 16, 25, 36, 49, ... se numesc și pătrate perfecte ( fiind  pătratele altor  numere  naturale).                                                                        ;                                                 .   </vt:lpstr>
      <vt:lpstr>               Condiții de existență  pentru radicali  Să calculăm câțiva radicali:                                                                                     ;                                                                                      .        Concluzie. Sub radicalul de  ordin 2  nu pot exista numere negative.       Sub radicalul de ordin 3 poate fi orice număr real.        Când lucrăm cu radicalul de ordin 2, pot fi situații în care se cere să impunem condiția de existență a radicalului:                                                                              .   </vt:lpstr>
      <vt:lpstr>        Proprietățile radicalilor Vom studia doar două dintre proprietățile radicalilor. În liceu le veți analiza pe toate.                                           .  Ele sunt adevărate pentru radicalul de orice ordin. Se pot exprima astfel: 1) Radicalul unui produs este egal cu produsul radicalilor. 2) Radicalul unui cât este egal cu câtul radica-lilor.</vt:lpstr>
      <vt:lpstr>       Proprietățile  radicalilor. Să facem, mai întâi, următoarea observație. Foarte importantă. Formulele matematice  se exprimă prin egalități. Se cunosc mai multe proprietăți ale acestora. Una dintre ele, care vă va ajută enorm, este simetria:  A = B       B = A.                             (scoaterea de               ( înmulțirea  factor de sub radical)          radicalilor) ;                                                       (scoaterea de       (împărțirea                              factor de sub radical)    radicalilor) .   </vt:lpstr>
      <vt:lpstr>         Acum să exemplificăm lucrurile teoretice prezentate.                                                                       ;                                                                        .         Pentru a putea scoate factor de sub radical, scriem numărul dat ca un produs, obligatoriu un factor să fie pătrat perfect.                                                                                        .                    Când nu vedem cel mai bun pătrat perfect, repetăm metoda                              de câte ori este nevoie!                                </vt:lpstr>
      <vt:lpstr>          Să trecem și la operații cu radicali.                                                                 ;                                                                                                                                                            ;                                                                                                                                                      .                                                                                          </vt:lpstr>
      <vt:lpstr>              Să recapitulăm. Ce operații cu radicali putem face? Înmulțirea radicalilor:                                                                                        .                                                                                                                                                                          Împărțirea radicalilor:                                                                                 .                                                                                   Adunarea, scăderea radicalilor se pot efectua? DA. Ne bazăm pe  adunarea, scăderea termenilor asemenea:                                                                                           ;                                            .                                                                                                                     </vt:lpstr>
      <vt:lpstr>Exerciții. 1) Să se calculeze:                                                                                 ;                                                          ;                                        .       2) Verificați  dacă numerele următoare                              pot fi termenii unei proporții.  </vt:lpstr>
      <vt:lpstr>        Exerciții. 1) Așezați în ordine crescătoare  numerele:                                                          .   2) Determinați numerele naturale x și y, diferite între ele, astfel încât                        să fie natural.   3) Este adevărată egalitatea:                                    ?                                            4) Se dau numerele                         ,                       .                        Arătați că                    .                                                                                                                                  </vt:lpstr>
      <vt:lpstr>CUPRINS  Notații radicali                         .........           2 Definiția radicalului               .........           3 Condiții de existență              .........           4 Proprietățile radicalilor        .........       5-7 Operații cu radicali                 .........      8-9 Exerciții                                        ........   10-11        Music : Bensound - Adventure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Lucian Albu</dc:creator>
  <cp:lastModifiedBy>Lucian Albu</cp:lastModifiedBy>
  <cp:revision>50</cp:revision>
  <dcterms:created xsi:type="dcterms:W3CDTF">2020-09-20T15:57:23Z</dcterms:created>
  <dcterms:modified xsi:type="dcterms:W3CDTF">2020-12-16T10:12:17Z</dcterms:modified>
</cp:coreProperties>
</file>