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7" r:id="rId4"/>
    <p:sldId id="261" r:id="rId5"/>
    <p:sldId id="259" r:id="rId6"/>
    <p:sldId id="260" r:id="rId7"/>
    <p:sldId id="262" r:id="rId8"/>
    <p:sldId id="265" r:id="rId9"/>
    <p:sldId id="263" r:id="rId10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98E6D1A-68FB-403C-82B6-D77B739748D4}" type="datetimeFigureOut">
              <a:rPr lang="ro-RO" smtClean="0"/>
              <a:pPr/>
              <a:t>22.01.2022</a:t>
            </a:fld>
            <a:endParaRPr lang="ro-RO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o-RO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13777BB-EB54-4FA9-A575-7B3A9A6CB72B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>
    <p:split orient="vert"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8E6D1A-68FB-403C-82B6-D77B739748D4}" type="datetimeFigureOut">
              <a:rPr lang="ro-RO" smtClean="0"/>
              <a:pPr/>
              <a:t>22.01.2022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777BB-EB54-4FA9-A575-7B3A9A6CB72B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>
    <p:split orient="vert"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8E6D1A-68FB-403C-82B6-D77B739748D4}" type="datetimeFigureOut">
              <a:rPr lang="ro-RO" smtClean="0"/>
              <a:pPr/>
              <a:t>22.01.2022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777BB-EB54-4FA9-A575-7B3A9A6CB72B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8E6D1A-68FB-403C-82B6-D77B739748D4}" type="datetimeFigureOut">
              <a:rPr lang="ro-RO" smtClean="0"/>
              <a:pPr/>
              <a:t>22.01.2022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777BB-EB54-4FA9-A575-7B3A9A6CB72B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8E6D1A-68FB-403C-82B6-D77B739748D4}" type="datetimeFigureOut">
              <a:rPr lang="ro-RO" smtClean="0"/>
              <a:pPr/>
              <a:t>22.01.2022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777BB-EB54-4FA9-A575-7B3A9A6CB72B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8E6D1A-68FB-403C-82B6-D77B739748D4}" type="datetimeFigureOut">
              <a:rPr lang="ro-RO" smtClean="0"/>
              <a:pPr/>
              <a:t>22.01.2022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777BB-EB54-4FA9-A575-7B3A9A6CB72B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8E6D1A-68FB-403C-82B6-D77B739748D4}" type="datetimeFigureOut">
              <a:rPr lang="ro-RO" smtClean="0"/>
              <a:pPr/>
              <a:t>22.01.2022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777BB-EB54-4FA9-A575-7B3A9A6CB72B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8E6D1A-68FB-403C-82B6-D77B739748D4}" type="datetimeFigureOut">
              <a:rPr lang="ro-RO" smtClean="0"/>
              <a:pPr/>
              <a:t>22.01.2022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777BB-EB54-4FA9-A575-7B3A9A6CB72B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8E6D1A-68FB-403C-82B6-D77B739748D4}" type="datetimeFigureOut">
              <a:rPr lang="ro-RO" smtClean="0"/>
              <a:pPr/>
              <a:t>22.01.2022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777BB-EB54-4FA9-A575-7B3A9A6CB72B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>
    <p:split orient="vert"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98E6D1A-68FB-403C-82B6-D77B739748D4}" type="datetimeFigureOut">
              <a:rPr lang="ro-RO" smtClean="0"/>
              <a:pPr/>
              <a:t>22.01.2022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777BB-EB54-4FA9-A575-7B3A9A6CB72B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8E6D1A-68FB-403C-82B6-D77B739748D4}" type="datetimeFigureOut">
              <a:rPr lang="ro-RO" smtClean="0"/>
              <a:pPr/>
              <a:t>22.01.2022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13777BB-EB54-4FA9-A575-7B3A9A6CB72B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98E6D1A-68FB-403C-82B6-D77B739748D4}" type="datetimeFigureOut">
              <a:rPr lang="ro-RO" smtClean="0"/>
              <a:pPr/>
              <a:t>22.01.2022</a:t>
            </a:fld>
            <a:endParaRPr lang="ro-RO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o-RO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13777BB-EB54-4FA9-A575-7B3A9A6CB72B}" type="slidenum">
              <a:rPr lang="ro-RO" smtClean="0"/>
              <a:pPr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plit orient="vert" dir="in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hyperlink" Target="https://www.geogebra.org/m/FDsXjqmz?fbclid=IwAR1_5bEdFSOr4d5R_CrxhGCSzmIl80W5LZ_Q4anJZS8am1tvXuzUYnwEDCo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youtube.com/watch?v=oRTQNlkMCE0&amp;fbclid=IwAR3QOpYDmsqybmhZLyebtxoV9BfI8OgPdF1LG1kXDPN--aQzn2Q6fP0XJLg" TargetMode="Externa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png"/><Relationship Id="rId4" Type="http://schemas.openxmlformats.org/officeDocument/2006/relationships/hyperlink" Target="http://www.treningmozga.com/ro/matchstick/matchstick-puzzles-2.php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RTQNlkMCE0&amp;fbclid=IwAR3QOpYDmsqybmhZLyebtxoV9BfI8OgPdF1LG1kXDPN--aQzn2Q6fP0XJLg" TargetMode="External"/><Relationship Id="rId2" Type="http://schemas.openxmlformats.org/officeDocument/2006/relationships/hyperlink" Target="https://dancarageact62.wordpress.com/2014/02/02/exercitii-logice-cu-bete-de-chibri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reningmozga.com/ro/matchstick/matchstick-puzzles-2.php" TargetMode="External"/><Relationship Id="rId4" Type="http://schemas.openxmlformats.org/officeDocument/2006/relationships/hyperlink" Target="https://www.geogebra.org/m/FDsXjqmz?fbclid=IwAR2DpBCJ8egnWVwQD1gtH_RAXOAXk0NwsU9bOPVpJGZsUk7xhk9v2v_nK9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42852"/>
            <a:ext cx="4951037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4436" y="2428868"/>
            <a:ext cx="8480052" cy="1152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8"/>
          <p:cNvGrpSpPr/>
          <p:nvPr/>
        </p:nvGrpSpPr>
        <p:grpSpPr>
          <a:xfrm>
            <a:off x="5436096" y="3614734"/>
            <a:ext cx="3114232" cy="1512064"/>
            <a:chOff x="5508104" y="4365104"/>
            <a:chExt cx="3114232" cy="1512064"/>
          </a:xfrm>
        </p:grpSpPr>
        <p:pic>
          <p:nvPicPr>
            <p:cNvPr id="5" name="Picture 4" descr="pătrat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86224" y="5013176"/>
              <a:ext cx="828000" cy="828000"/>
            </a:xfrm>
            <a:prstGeom prst="rect">
              <a:avLst/>
            </a:prstGeom>
          </p:spPr>
        </p:pic>
        <p:pic>
          <p:nvPicPr>
            <p:cNvPr id="6" name="Picture 5" descr="romb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686336" y="4941168"/>
              <a:ext cx="936000" cy="936000"/>
            </a:xfrm>
            <a:prstGeom prst="rect">
              <a:avLst/>
            </a:prstGeom>
          </p:spPr>
        </p:pic>
        <p:pic>
          <p:nvPicPr>
            <p:cNvPr id="7" name="Picture 6" descr="triunghi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580112" y="4977168"/>
              <a:ext cx="1026000" cy="9000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5508104" y="4365104"/>
              <a:ext cx="30963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o-RO" sz="1400" dirty="0" smtClean="0"/>
                <a:t>Semnele de circulație sunt exemple de figuri geometrice.</a:t>
              </a:r>
              <a:endParaRPr lang="ro-RO" sz="1400" dirty="0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3691302"/>
            <a:ext cx="45815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32048" y="570741"/>
            <a:ext cx="8604448" cy="43704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o-RO" sz="2400" b="1" cap="none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       HAI SĂ NE  JUCĂM CU BEȚE</a:t>
            </a:r>
          </a:p>
          <a:p>
            <a:pPr algn="just"/>
            <a:endParaRPr lang="ro-RO" sz="1400" dirty="0" smtClean="0"/>
          </a:p>
          <a:p>
            <a:pPr algn="just"/>
            <a:r>
              <a:rPr lang="ro-RO" sz="2400" b="1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D</a:t>
            </a:r>
          </a:p>
          <a:p>
            <a:r>
              <a:rPr lang="ro-RO" sz="2400" b="1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E</a:t>
            </a:r>
          </a:p>
          <a:p>
            <a:endParaRPr lang="ro-RO" sz="2400" b="1" cap="none" spc="300" dirty="0" smtClean="0">
              <a:ln w="1143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r>
              <a:rPr lang="ro-RO" sz="2400" b="1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	C</a:t>
            </a:r>
          </a:p>
          <a:p>
            <a:r>
              <a:rPr lang="ro-RO" sz="2400" b="1" cap="none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	  H</a:t>
            </a:r>
          </a:p>
          <a:p>
            <a:r>
              <a:rPr lang="ro-RO" sz="2400" b="1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	    I</a:t>
            </a:r>
          </a:p>
          <a:p>
            <a:r>
              <a:rPr lang="ro-RO" sz="2400" b="1" cap="none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	     B</a:t>
            </a:r>
          </a:p>
          <a:p>
            <a:r>
              <a:rPr lang="ro-RO" sz="2400" b="1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	      R</a:t>
            </a:r>
          </a:p>
          <a:p>
            <a:r>
              <a:rPr lang="ro-RO" sz="2400" b="1" cap="none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	        I</a:t>
            </a:r>
          </a:p>
          <a:p>
            <a:r>
              <a:rPr lang="ro-RO" sz="2400" b="1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	         T</a:t>
            </a:r>
            <a:endParaRPr lang="en-US" sz="2400" b="1" cap="none" spc="30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4" name="Picture 3" descr="chibrit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6047138">
            <a:off x="278794" y="3152107"/>
            <a:ext cx="1396698" cy="1034703"/>
          </a:xfrm>
          <a:prstGeom prst="rect">
            <a:avLst/>
          </a:prstGeom>
        </p:spPr>
      </p:pic>
      <p:pic>
        <p:nvPicPr>
          <p:cNvPr id="5" name="Picture 4" descr="jo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1295400"/>
            <a:ext cx="1038225" cy="2133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79912" y="1186874"/>
            <a:ext cx="52200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ro-RO" dirty="0" smtClean="0"/>
              <a:t>    Acest obiect banal, cutia cu bețe de chibrituri, a dezvoltat o seamă de jocuri de divertisment din dorința noastră de a folosi orice mijloc pentru creșterea capacității intelectuale.</a:t>
            </a:r>
          </a:p>
          <a:p>
            <a:pPr fontAlgn="base"/>
            <a:r>
              <a:rPr lang="ro-RO" dirty="0" smtClean="0"/>
              <a:t>    Jocul cu beţele de chibrit îţi testează atât perspicacitatea, puterea de a gândi raţional, dar şi cunoştinţele de matematică.</a:t>
            </a:r>
            <a:r>
              <a:rPr lang="en-US" dirty="0" smtClean="0"/>
              <a:t> </a:t>
            </a:r>
            <a:endParaRPr lang="ro-RO" dirty="0" smtClean="0"/>
          </a:p>
          <a:p>
            <a:pPr algn="just" fontAlgn="base"/>
            <a:r>
              <a:rPr lang="ro-RO" i="1" smtClean="0">
                <a:ln>
                  <a:solidFill>
                    <a:sysClr val="windowText" lastClr="000000"/>
                  </a:solidFill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 </a:t>
            </a:r>
            <a:r>
              <a:rPr lang="ro-RO" i="1" dirty="0" smtClean="0">
                <a:ln>
                  <a:solidFill>
                    <a:sysClr val="windowText" lastClr="000000"/>
                  </a:solidFill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jocului</a:t>
            </a:r>
            <a:r>
              <a:rPr lang="ro-RO" dirty="0" smtClean="0"/>
              <a:t>  - </a:t>
            </a:r>
            <a:r>
              <a:rPr lang="en-US" dirty="0" err="1" smtClean="0"/>
              <a:t>să</a:t>
            </a:r>
            <a:r>
              <a:rPr lang="en-US" dirty="0" smtClean="0"/>
              <a:t> </a:t>
            </a:r>
            <a:r>
              <a:rPr lang="en-US" dirty="0" err="1" smtClean="0"/>
              <a:t>aranj</a:t>
            </a:r>
            <a:r>
              <a:rPr lang="ro-RO" dirty="0" smtClean="0"/>
              <a:t>ăm</a:t>
            </a:r>
            <a:r>
              <a:rPr lang="en-US" dirty="0" smtClean="0"/>
              <a:t> </a:t>
            </a:r>
            <a:r>
              <a:rPr lang="en-US" dirty="0" err="1" smtClean="0"/>
              <a:t>bețele</a:t>
            </a:r>
            <a:r>
              <a:rPr lang="en-US" dirty="0" smtClean="0"/>
              <a:t> de </a:t>
            </a:r>
            <a:r>
              <a:rPr lang="en-US" dirty="0" err="1" smtClean="0"/>
              <a:t>chibrit</a:t>
            </a:r>
            <a:r>
              <a:rPr lang="en-US" dirty="0" smtClean="0"/>
              <a:t> </a:t>
            </a:r>
            <a:r>
              <a:rPr lang="en-US" dirty="0" err="1" smtClean="0"/>
              <a:t>astfel</a:t>
            </a:r>
            <a:r>
              <a:rPr lang="en-US" dirty="0" smtClean="0"/>
              <a:t> </a:t>
            </a:r>
            <a:r>
              <a:rPr lang="en-US" dirty="0" err="1" smtClean="0"/>
              <a:t>încât</a:t>
            </a:r>
            <a:r>
              <a:rPr lang="en-US" dirty="0" smtClean="0"/>
              <a:t> opera</a:t>
            </a:r>
            <a:r>
              <a:rPr lang="ro-RO" dirty="0" smtClean="0"/>
              <a:t>ț</a:t>
            </a:r>
            <a:r>
              <a:rPr lang="en-US" dirty="0" err="1" smtClean="0"/>
              <a:t>iile</a:t>
            </a:r>
            <a:r>
              <a:rPr lang="en-US" dirty="0" smtClean="0"/>
              <a:t> </a:t>
            </a:r>
            <a:r>
              <a:rPr lang="ro-RO" dirty="0" smtClean="0"/>
              <a:t>cerute</a:t>
            </a:r>
            <a:r>
              <a:rPr lang="en-US" dirty="0" smtClean="0"/>
              <a:t>, </a:t>
            </a:r>
            <a:r>
              <a:rPr lang="ro-RO" dirty="0" smtClean="0"/>
              <a:t>de </a:t>
            </a:r>
            <a:r>
              <a:rPr lang="en-US" dirty="0" err="1" smtClean="0"/>
              <a:t>adunare</a:t>
            </a:r>
            <a:r>
              <a:rPr lang="en-US" dirty="0" smtClean="0"/>
              <a:t>, </a:t>
            </a:r>
            <a:r>
              <a:rPr lang="en-US" dirty="0" err="1" smtClean="0"/>
              <a:t>scădere</a:t>
            </a:r>
            <a:r>
              <a:rPr lang="en-US" dirty="0" smtClean="0"/>
              <a:t>, </a:t>
            </a:r>
            <a:r>
              <a:rPr lang="en-US" dirty="0" err="1" smtClean="0"/>
              <a:t>înmulțire</a:t>
            </a:r>
            <a:r>
              <a:rPr lang="en-US" dirty="0" smtClean="0"/>
              <a:t>, </a:t>
            </a:r>
            <a:r>
              <a:rPr lang="en-US" dirty="0" err="1" smtClean="0"/>
              <a:t>împărțire</a:t>
            </a:r>
            <a:r>
              <a:rPr lang="en-US" dirty="0" smtClean="0"/>
              <a:t>, </a:t>
            </a:r>
            <a:r>
              <a:rPr lang="ro-RO" dirty="0" smtClean="0"/>
              <a:t>precum</a:t>
            </a:r>
            <a:r>
              <a:rPr lang="en-US" dirty="0" smtClean="0"/>
              <a:t> </a:t>
            </a:r>
            <a:r>
              <a:rPr lang="ro-RO" dirty="0" err="1" smtClean="0"/>
              <a:t>ș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modificare</a:t>
            </a:r>
            <a:r>
              <a:rPr lang="ro-RO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formelor</a:t>
            </a:r>
            <a:r>
              <a:rPr lang="en-US" dirty="0" smtClean="0"/>
              <a:t> </a:t>
            </a:r>
            <a:r>
              <a:rPr lang="en-US" dirty="0" err="1" smtClean="0"/>
              <a:t>geometrice</a:t>
            </a:r>
            <a:r>
              <a:rPr lang="en-US" dirty="0" smtClean="0"/>
              <a:t>, </a:t>
            </a:r>
            <a:r>
              <a:rPr lang="en-US" dirty="0" err="1" smtClean="0"/>
              <a:t>să</a:t>
            </a:r>
            <a:r>
              <a:rPr lang="en-US" dirty="0" smtClean="0"/>
              <a:t> fie </a:t>
            </a:r>
            <a:r>
              <a:rPr lang="en-US" dirty="0" err="1" smtClean="0"/>
              <a:t>adevărate</a:t>
            </a:r>
            <a:r>
              <a:rPr lang="ro-RO" dirty="0" smtClean="0"/>
              <a:t>.</a:t>
            </a:r>
          </a:p>
          <a:p>
            <a:endParaRPr lang="ro-RO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Autofit/>
          </a:bodyPr>
          <a:lstStyle/>
          <a:p>
            <a:pPr lvl="0"/>
            <a:r>
              <a:rPr lang="ro-RO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</a:t>
            </a:r>
            <a:r>
              <a:rPr lang="ro-RO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Mutați două bețe de chibrit astfel încât să rezulte patru </a:t>
            </a:r>
            <a:r>
              <a:rPr lang="ro-RO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triunghiuri.</a:t>
            </a:r>
            <a:br>
              <a:rPr lang="ro-RO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o-RO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o-RO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kumimoji="0" lang="ro-RO" sz="160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/>
            </a:r>
            <a:br>
              <a:rPr kumimoji="0" lang="ro-RO" sz="160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</a:br>
            <a:r>
              <a:rPr lang="ro-RO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o-RO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o-RO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o-RO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o-RO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o-RO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o-RO" sz="1600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 2. Mutați trei bețe de chibrit astfel încât să se formeze cinci pătrate.</a:t>
            </a:r>
            <a:r>
              <a:rPr lang="ro-RO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o-RO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o-RO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o-RO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o-RO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o-RO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o-RO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o-RO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o-RO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o-RO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o-RO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o-RO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o-RO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o-RO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o-RO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o-RO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o-RO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o-RO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o-RO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o-RO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o-RO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o-RO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o-RO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o-RO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o-RO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o-RO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o-RO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o-RO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ro-RO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215562"/>
            <a:ext cx="26479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2846" y="1071546"/>
            <a:ext cx="26955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2643182"/>
            <a:ext cx="2886075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3504" y="2643182"/>
            <a:ext cx="28003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/>
          </a:bodyPr>
          <a:lstStyle/>
          <a:p>
            <a:r>
              <a:rPr lang="ro-RO" sz="1600" dirty="0" smtClean="0"/>
              <a:t>3. Mutând un singur băț de chibrit realizați egalitatea corectă.</a:t>
            </a:r>
            <a:br>
              <a:rPr lang="ro-RO" sz="1600" dirty="0" smtClean="0"/>
            </a:br>
            <a:r>
              <a:rPr lang="ro-RO" sz="1600" dirty="0" smtClean="0"/>
              <a:t/>
            </a:r>
            <a:br>
              <a:rPr lang="ro-RO" sz="1600" dirty="0" smtClean="0"/>
            </a:br>
            <a:r>
              <a:rPr lang="ro-RO" sz="1600" dirty="0" smtClean="0"/>
              <a:t/>
            </a:r>
            <a:br>
              <a:rPr lang="ro-RO" sz="1600" dirty="0" smtClean="0"/>
            </a:br>
            <a:r>
              <a:rPr lang="ro-RO" sz="1600" dirty="0" smtClean="0"/>
              <a:t/>
            </a:r>
            <a:br>
              <a:rPr lang="ro-RO" sz="1600" dirty="0" smtClean="0"/>
            </a:br>
            <a:r>
              <a:rPr lang="ro-RO" sz="1600" dirty="0" smtClean="0"/>
              <a:t/>
            </a:r>
            <a:br>
              <a:rPr lang="ro-RO" sz="1600" dirty="0" smtClean="0"/>
            </a:br>
            <a:r>
              <a:rPr lang="ro-RO" sz="1600" dirty="0" smtClean="0"/>
              <a:t/>
            </a:r>
            <a:br>
              <a:rPr lang="ro-RO" sz="1600" dirty="0" smtClean="0"/>
            </a:br>
            <a:r>
              <a:rPr lang="ro-RO" sz="1600" dirty="0" smtClean="0"/>
              <a:t/>
            </a:r>
            <a:br>
              <a:rPr lang="ro-RO" sz="1600" dirty="0" smtClean="0"/>
            </a:br>
            <a:r>
              <a:rPr lang="ro-RO" sz="1600" dirty="0" smtClean="0"/>
              <a:t/>
            </a:r>
            <a:br>
              <a:rPr lang="ro-RO" sz="1600" dirty="0" smtClean="0"/>
            </a:br>
            <a:r>
              <a:rPr lang="ro-RO" sz="1600" dirty="0" smtClean="0"/>
              <a:t/>
            </a:r>
            <a:br>
              <a:rPr lang="ro-RO" sz="1600" dirty="0" smtClean="0"/>
            </a:br>
            <a:r>
              <a:rPr lang="ro-RO" sz="1600" dirty="0" smtClean="0"/>
              <a:t/>
            </a:r>
            <a:br>
              <a:rPr lang="ro-RO" sz="1600" dirty="0" smtClean="0"/>
            </a:br>
            <a:r>
              <a:rPr lang="ro-RO" sz="1600" dirty="0" smtClean="0"/>
              <a:t/>
            </a:r>
            <a:br>
              <a:rPr lang="ro-RO" sz="1600" dirty="0" smtClean="0"/>
            </a:br>
            <a:r>
              <a:rPr lang="ro-RO" sz="1600" dirty="0" smtClean="0"/>
              <a:t/>
            </a:r>
            <a:br>
              <a:rPr lang="ro-RO" sz="1600" dirty="0" smtClean="0"/>
            </a:br>
            <a:r>
              <a:rPr lang="ro-RO" sz="1600" dirty="0" smtClean="0"/>
              <a:t/>
            </a:r>
            <a:br>
              <a:rPr lang="ro-RO" sz="1600" dirty="0" smtClean="0"/>
            </a:br>
            <a:r>
              <a:rPr lang="ro-RO" sz="1600" dirty="0" smtClean="0"/>
              <a:t/>
            </a:r>
            <a:br>
              <a:rPr lang="ro-RO" sz="1600" dirty="0" smtClean="0"/>
            </a:br>
            <a:r>
              <a:rPr lang="ro-RO" sz="1600" dirty="0" smtClean="0"/>
              <a:t/>
            </a:r>
            <a:br>
              <a:rPr lang="ro-RO" sz="1600" dirty="0" smtClean="0"/>
            </a:br>
            <a:r>
              <a:rPr lang="ro-RO" sz="1600" dirty="0" smtClean="0"/>
              <a:t/>
            </a:r>
            <a:br>
              <a:rPr lang="ro-RO" sz="1600" dirty="0" smtClean="0"/>
            </a:br>
            <a:r>
              <a:rPr lang="ro-RO" sz="1600" dirty="0" smtClean="0"/>
              <a:t/>
            </a:r>
            <a:br>
              <a:rPr lang="ro-RO" sz="1600" dirty="0" smtClean="0"/>
            </a:br>
            <a:r>
              <a:rPr lang="ro-RO" sz="1600" dirty="0" smtClean="0"/>
              <a:t/>
            </a:r>
            <a:br>
              <a:rPr lang="ro-RO" sz="1600" dirty="0" smtClean="0"/>
            </a:br>
            <a:r>
              <a:rPr lang="ro-RO" sz="1600" dirty="0" smtClean="0"/>
              <a:t/>
            </a:r>
            <a:br>
              <a:rPr lang="ro-RO" sz="1600" dirty="0" smtClean="0"/>
            </a:br>
            <a:endParaRPr lang="ro-RO" sz="1600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000108"/>
            <a:ext cx="29146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1535" y="1013825"/>
            <a:ext cx="27908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1995482"/>
            <a:ext cx="33432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1500" y="1938333"/>
            <a:ext cx="33909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5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14" y="2962277"/>
            <a:ext cx="58864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6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488" y="3867158"/>
            <a:ext cx="58483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/>
          </a:bodyPr>
          <a:lstStyle/>
          <a:p>
            <a:r>
              <a:rPr lang="ro-RO" sz="1600" dirty="0" smtClean="0"/>
              <a:t>4</a:t>
            </a:r>
            <a:r>
              <a:rPr lang="ro-RO" sz="1600" b="1" dirty="0" smtClean="0"/>
              <a:t>. </a:t>
            </a:r>
            <a:r>
              <a:rPr lang="ro-RO" sz="1600" b="1" dirty="0"/>
              <a:t>Mutând un singur băț de chibrit, găsiți 3 </a:t>
            </a:r>
            <a:r>
              <a:rPr lang="ro-RO" sz="1600" b="1" dirty="0" smtClean="0"/>
              <a:t>soluții </a:t>
            </a:r>
            <a:r>
              <a:rPr lang="ro-RO" sz="1600" b="1" dirty="0"/>
              <a:t>ca egalitatea să fie </a:t>
            </a:r>
            <a:r>
              <a:rPr lang="ro-RO" sz="1600" b="1" dirty="0" smtClean="0"/>
              <a:t>corectă.</a:t>
            </a:r>
            <a:br>
              <a:rPr lang="ro-RO" sz="1600" b="1" dirty="0" smtClean="0"/>
            </a:br>
            <a:r>
              <a:rPr lang="ro-RO" sz="1600" b="1" dirty="0"/>
              <a:t/>
            </a:r>
            <a:br>
              <a:rPr lang="ro-RO" sz="1600" b="1" dirty="0"/>
            </a:br>
            <a:r>
              <a:rPr lang="ro-RO" sz="1600" b="1" dirty="0" smtClean="0"/>
              <a:t/>
            </a:r>
            <a:br>
              <a:rPr lang="ro-RO" sz="1600" b="1" dirty="0" smtClean="0"/>
            </a:br>
            <a:r>
              <a:rPr lang="ro-RO" sz="1600" b="1" dirty="0" smtClean="0"/>
              <a:t/>
            </a:r>
            <a:br>
              <a:rPr lang="ro-RO" sz="1600" b="1" dirty="0" smtClean="0"/>
            </a:br>
            <a:r>
              <a:rPr lang="ro-RO" sz="1600" b="1" dirty="0"/>
              <a:t/>
            </a:r>
            <a:br>
              <a:rPr lang="ro-RO" sz="1600" b="1" dirty="0"/>
            </a:br>
            <a:r>
              <a:rPr lang="ro-RO" sz="1600" b="1" dirty="0" smtClean="0"/>
              <a:t/>
            </a:r>
            <a:br>
              <a:rPr lang="ro-RO" sz="1600" b="1" dirty="0" smtClean="0"/>
            </a:br>
            <a:r>
              <a:rPr lang="ro-RO" sz="1600" b="1" dirty="0"/>
              <a:t/>
            </a:r>
            <a:br>
              <a:rPr lang="ro-RO" sz="1600" b="1" dirty="0"/>
            </a:br>
            <a:r>
              <a:rPr lang="ro-RO" sz="1600" b="1" dirty="0" smtClean="0"/>
              <a:t/>
            </a:r>
            <a:br>
              <a:rPr lang="ro-RO" sz="1600" b="1" dirty="0" smtClean="0"/>
            </a:br>
            <a:r>
              <a:rPr lang="ro-RO" sz="1600" b="1" dirty="0"/>
              <a:t/>
            </a:r>
            <a:br>
              <a:rPr lang="ro-RO" sz="1600" b="1" dirty="0"/>
            </a:br>
            <a:r>
              <a:rPr lang="ro-RO" sz="1600" b="1" dirty="0" smtClean="0"/>
              <a:t/>
            </a:r>
            <a:br>
              <a:rPr lang="ro-RO" sz="1600" b="1" dirty="0" smtClean="0"/>
            </a:br>
            <a:r>
              <a:rPr lang="ro-RO" sz="1600" b="1" dirty="0"/>
              <a:t/>
            </a:r>
            <a:br>
              <a:rPr lang="ro-RO" sz="1600" b="1" dirty="0"/>
            </a:br>
            <a:r>
              <a:rPr lang="ro-RO" sz="1600" b="1" dirty="0" smtClean="0"/>
              <a:t/>
            </a:r>
            <a:br>
              <a:rPr lang="ro-RO" sz="1600" b="1" dirty="0" smtClean="0"/>
            </a:br>
            <a:r>
              <a:rPr lang="ro-RO" sz="1600" b="1" dirty="0"/>
              <a:t/>
            </a:r>
            <a:br>
              <a:rPr lang="ro-RO" sz="1600" b="1" dirty="0"/>
            </a:br>
            <a:r>
              <a:rPr lang="ro-RO" sz="1600" b="1" dirty="0" smtClean="0"/>
              <a:t/>
            </a:r>
            <a:br>
              <a:rPr lang="ro-RO" sz="1600" b="1" dirty="0" smtClean="0"/>
            </a:br>
            <a:r>
              <a:rPr lang="ro-RO" sz="1600" b="1" dirty="0"/>
              <a:t/>
            </a:r>
            <a:br>
              <a:rPr lang="ro-RO" sz="1600" b="1" dirty="0"/>
            </a:br>
            <a:r>
              <a:rPr lang="ro-RO" sz="1600" b="1" dirty="0" smtClean="0"/>
              <a:t/>
            </a:r>
            <a:br>
              <a:rPr lang="ro-RO" sz="1600" b="1" dirty="0" smtClean="0"/>
            </a:br>
            <a:r>
              <a:rPr lang="ro-RO" sz="1600" b="1" dirty="0"/>
              <a:t/>
            </a:r>
            <a:br>
              <a:rPr lang="ro-RO" sz="1600" b="1" dirty="0"/>
            </a:br>
            <a:r>
              <a:rPr lang="ro-RO" sz="1600" b="1" dirty="0" smtClean="0"/>
              <a:t/>
            </a:r>
            <a:br>
              <a:rPr lang="ro-RO" sz="1600" b="1" dirty="0" smtClean="0"/>
            </a:br>
            <a:r>
              <a:rPr lang="ro-RO" sz="1600" b="1" dirty="0"/>
              <a:t/>
            </a:r>
            <a:br>
              <a:rPr lang="ro-RO" sz="1600" b="1" dirty="0"/>
            </a:br>
            <a:r>
              <a:rPr lang="ro-RO" sz="1600" dirty="0"/>
              <a:t/>
            </a:r>
            <a:br>
              <a:rPr lang="ro-RO" sz="1600" dirty="0"/>
            </a:br>
            <a:endParaRPr lang="ro-RO" sz="1600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8182" y="980728"/>
            <a:ext cx="3149702" cy="128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2125" y="2357430"/>
            <a:ext cx="3018884" cy="128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2083" y="2357430"/>
            <a:ext cx="3226797" cy="128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88601" y="3714752"/>
            <a:ext cx="3312159" cy="128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33256"/>
          </a:xfrm>
        </p:spPr>
        <p:txBody>
          <a:bodyPr>
            <a:normAutofit/>
          </a:bodyPr>
          <a:lstStyle/>
          <a:p>
            <a:pPr fontAlgn="base"/>
            <a:r>
              <a:rPr lang="ro-RO" sz="1600" dirty="0" smtClean="0"/>
              <a:t>5. Mutați două bețe de chibrit astfel încât să se formeze patru pătrate.</a:t>
            </a:r>
            <a:br>
              <a:rPr lang="ro-RO" sz="1600" dirty="0" smtClean="0"/>
            </a:br>
            <a:r>
              <a:rPr lang="ro-RO" sz="1600" dirty="0" smtClean="0"/>
              <a:t/>
            </a:r>
            <a:br>
              <a:rPr lang="ro-RO" sz="1600" dirty="0" smtClean="0"/>
            </a:br>
            <a:r>
              <a:rPr lang="ro-RO" sz="1600" dirty="0" smtClean="0"/>
              <a:t/>
            </a:r>
            <a:br>
              <a:rPr lang="ro-RO" sz="1600" dirty="0" smtClean="0"/>
            </a:br>
            <a:r>
              <a:rPr lang="ro-RO" sz="1600" dirty="0" smtClean="0"/>
              <a:t/>
            </a:r>
            <a:br>
              <a:rPr lang="ro-RO" sz="1600" dirty="0" smtClean="0"/>
            </a:br>
            <a:r>
              <a:rPr lang="ro-RO" sz="1600" dirty="0" smtClean="0"/>
              <a:t/>
            </a:r>
            <a:br>
              <a:rPr lang="ro-RO" sz="1600" dirty="0" smtClean="0"/>
            </a:br>
            <a:r>
              <a:rPr lang="ro-RO" sz="1600" dirty="0" smtClean="0"/>
              <a:t/>
            </a:r>
            <a:br>
              <a:rPr lang="ro-RO" sz="1600" dirty="0" smtClean="0"/>
            </a:br>
            <a:r>
              <a:rPr lang="ro-RO" sz="1600" dirty="0" smtClean="0"/>
              <a:t/>
            </a:r>
            <a:br>
              <a:rPr lang="ro-RO" sz="1600" dirty="0" smtClean="0"/>
            </a:br>
            <a:r>
              <a:rPr lang="ro-RO" sz="1600" dirty="0" smtClean="0"/>
              <a:t/>
            </a:r>
            <a:br>
              <a:rPr lang="ro-RO" sz="1600" dirty="0" smtClean="0"/>
            </a:br>
            <a:r>
              <a:rPr lang="ro-RO" sz="1600" dirty="0" smtClean="0"/>
              <a:t/>
            </a:r>
            <a:br>
              <a:rPr lang="ro-RO" sz="1600" dirty="0" smtClean="0"/>
            </a:br>
            <a:r>
              <a:rPr lang="ro-RO" sz="1600" dirty="0" smtClean="0"/>
              <a:t>6. Mutați 3 bețe de chibrit astfel încât acest scaun schițat să fie întors cu picioarele în lateral.</a:t>
            </a:r>
            <a:br>
              <a:rPr lang="ro-RO" sz="1600" dirty="0" smtClean="0"/>
            </a:br>
            <a:r>
              <a:rPr lang="ro-RO" sz="1600" dirty="0" smtClean="0"/>
              <a:t/>
            </a:r>
            <a:br>
              <a:rPr lang="ro-RO" sz="1600" dirty="0" smtClean="0"/>
            </a:br>
            <a:r>
              <a:rPr lang="ro-RO" sz="1600" dirty="0" smtClean="0"/>
              <a:t/>
            </a:r>
            <a:br>
              <a:rPr lang="ro-RO" sz="1600" dirty="0" smtClean="0"/>
            </a:br>
            <a:r>
              <a:rPr lang="ro-RO" sz="1600" dirty="0" smtClean="0"/>
              <a:t/>
            </a:r>
            <a:br>
              <a:rPr lang="ro-RO" sz="1600" dirty="0" smtClean="0"/>
            </a:br>
            <a:r>
              <a:rPr lang="ro-RO" sz="1600" dirty="0" smtClean="0"/>
              <a:t/>
            </a:r>
            <a:br>
              <a:rPr lang="ro-RO" sz="1600" dirty="0" smtClean="0"/>
            </a:br>
            <a:r>
              <a:rPr lang="ro-RO" sz="1600" dirty="0" smtClean="0"/>
              <a:t/>
            </a:r>
            <a:br>
              <a:rPr lang="ro-RO" sz="1600" dirty="0" smtClean="0"/>
            </a:br>
            <a:r>
              <a:rPr lang="ro-RO" sz="1600" dirty="0" smtClean="0"/>
              <a:t/>
            </a:r>
            <a:br>
              <a:rPr lang="ro-RO" sz="1600" dirty="0" smtClean="0"/>
            </a:br>
            <a:r>
              <a:rPr lang="ro-RO" sz="1600" dirty="0" smtClean="0"/>
              <a:t/>
            </a:r>
            <a:br>
              <a:rPr lang="ro-RO" sz="1600" dirty="0" smtClean="0"/>
            </a:br>
            <a:r>
              <a:rPr lang="ro-RO" sz="1600" dirty="0" smtClean="0"/>
              <a:t/>
            </a:r>
            <a:br>
              <a:rPr lang="ro-RO" sz="1600" dirty="0" smtClean="0"/>
            </a:br>
            <a:endParaRPr lang="ro-RO" sz="1600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471" y="642918"/>
            <a:ext cx="3167587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5276" y="642918"/>
            <a:ext cx="341790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95925" y="3143248"/>
            <a:ext cx="2190191" cy="2103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334" y="3071810"/>
            <a:ext cx="2500825" cy="2103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joc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14744" y="4043372"/>
            <a:ext cx="742950" cy="742950"/>
          </a:xfrm>
          <a:prstGeom prst="rect">
            <a:avLst/>
          </a:prstGeom>
        </p:spPr>
      </p:pic>
      <p:pic>
        <p:nvPicPr>
          <p:cNvPr id="9" name="Picture 8" descr="joc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82247" y="2500306"/>
            <a:ext cx="1038225" cy="2133600"/>
          </a:xfrm>
          <a:prstGeom prst="rect">
            <a:avLst/>
          </a:prstGeom>
        </p:spPr>
      </p:pic>
      <p:sp>
        <p:nvSpPr>
          <p:cNvPr id="11" name="Action Button: Movie 10">
            <a:hlinkClick r:id="rId5" highlightClick="1"/>
          </p:cNvPr>
          <p:cNvSpPr/>
          <p:nvPr/>
        </p:nvSpPr>
        <p:spPr>
          <a:xfrm>
            <a:off x="3617656" y="1142984"/>
            <a:ext cx="2525980" cy="157163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" name="Rectangle 5"/>
          <p:cNvSpPr/>
          <p:nvPr/>
        </p:nvSpPr>
        <p:spPr>
          <a:xfrm>
            <a:off x="7092280" y="239982"/>
            <a:ext cx="494046" cy="48320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o-RO" sz="2800" b="1" cap="none" spc="0" dirty="0" smtClean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  <a:effectLst/>
              </a:rPr>
              <a:t>S</a:t>
            </a:r>
          </a:p>
          <a:p>
            <a:pPr algn="ctr"/>
            <a:r>
              <a:rPr lang="ro-RO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</a:rPr>
              <a:t>Ă</a:t>
            </a:r>
          </a:p>
          <a:p>
            <a:pPr algn="ctr"/>
            <a:endParaRPr lang="ro-RO" sz="2800" b="1" cap="none" spc="0" dirty="0" smtClean="0">
              <a:ln>
                <a:solidFill>
                  <a:sysClr val="windowText" lastClr="000000"/>
                </a:solidFill>
              </a:ln>
              <a:solidFill>
                <a:schemeClr val="accent3"/>
              </a:solidFill>
              <a:effectLst/>
            </a:endParaRPr>
          </a:p>
          <a:p>
            <a:pPr algn="ctr"/>
            <a:r>
              <a:rPr lang="ro-RO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</a:rPr>
              <a:t>Î</a:t>
            </a:r>
          </a:p>
          <a:p>
            <a:pPr algn="ctr"/>
            <a:r>
              <a:rPr lang="ro-RO" sz="2800" b="1" cap="none" spc="0" dirty="0" smtClean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  <a:effectLst/>
              </a:rPr>
              <a:t>N</a:t>
            </a:r>
          </a:p>
          <a:p>
            <a:pPr algn="ctr"/>
            <a:r>
              <a:rPr lang="ro-RO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</a:rPr>
              <a:t>C</a:t>
            </a:r>
          </a:p>
          <a:p>
            <a:pPr algn="ctr"/>
            <a:r>
              <a:rPr lang="ro-RO" sz="2800" b="1" cap="none" spc="0" dirty="0" smtClean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  <a:effectLst/>
              </a:rPr>
              <a:t>E</a:t>
            </a:r>
          </a:p>
          <a:p>
            <a:pPr algn="ctr"/>
            <a:r>
              <a:rPr lang="ro-RO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</a:rPr>
              <a:t>R</a:t>
            </a:r>
          </a:p>
          <a:p>
            <a:pPr algn="ctr"/>
            <a:r>
              <a:rPr lang="ro-RO" sz="2800" b="1" cap="none" spc="0" dirty="0" smtClean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  <a:effectLst/>
              </a:rPr>
              <a:t>C</a:t>
            </a:r>
          </a:p>
          <a:p>
            <a:pPr algn="ctr"/>
            <a:r>
              <a:rPr lang="ro-RO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</a:rPr>
              <a:t>Ă</a:t>
            </a:r>
          </a:p>
          <a:p>
            <a:pPr algn="ctr"/>
            <a:r>
              <a:rPr lang="ro-RO" sz="2800" b="1" cap="none" spc="0" dirty="0" smtClean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  <a:effectLst/>
              </a:rPr>
              <a:t>M</a:t>
            </a:r>
            <a:endParaRPr lang="en-US" sz="2800" b="1" cap="none" spc="0" dirty="0">
              <a:ln>
                <a:solidFill>
                  <a:sysClr val="windowText" lastClr="000000"/>
                </a:solidFill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3698" y="500042"/>
            <a:ext cx="167385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2400" b="1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UN FILM</a:t>
            </a:r>
            <a:endParaRPr lang="en-US" sz="2400" b="1" cap="none" spc="300" dirty="0">
              <a:ln w="11430" cmpd="sng">
                <a:solidFill>
                  <a:sysClr val="windowText" lastClr="0000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28794" y="3643314"/>
            <a:ext cx="1271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o-RO" sz="2400" b="1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UN JOC</a:t>
            </a:r>
            <a:endParaRPr lang="en-US" sz="2400" b="1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503e8d2-9eb9-4221-b7c6-e7a2ee61241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2731804"/>
            <a:ext cx="2880320" cy="184020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381626" y="3718172"/>
            <a:ext cx="18870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o-RO" sz="2400" b="1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ȘI UNUL PE </a:t>
            </a:r>
          </a:p>
          <a:p>
            <a:pPr algn="ctr"/>
            <a:r>
              <a:rPr lang="ro-RO" sz="2400" b="1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TELEFON</a:t>
            </a:r>
            <a:endParaRPr lang="en-US" sz="2400" b="1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3" descr="jo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86644" y="2295532"/>
            <a:ext cx="1038225" cy="2133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59632" y="1071546"/>
            <a:ext cx="211147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o-RO" sz="2400" b="1" cap="none" spc="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ÎNCĂ UN JOC</a:t>
            </a:r>
            <a:endParaRPr lang="en-US" sz="2400" b="1" cap="none" spc="0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Picture 2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77666" y="1071546"/>
            <a:ext cx="3851920" cy="45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sz="1400" dirty="0" smtClean="0"/>
              <a:t>Dan Caragea</a:t>
            </a:r>
            <a:r>
              <a:rPr lang="en-US" sz="1400" dirty="0" smtClean="0"/>
              <a:t>’s</a:t>
            </a:r>
            <a:r>
              <a:rPr lang="ro-RO" sz="1400" dirty="0" smtClean="0"/>
              <a:t> Blog, </a:t>
            </a:r>
            <a:r>
              <a:rPr lang="fr-FR" sz="1400" dirty="0" err="1" smtClean="0"/>
              <a:t>Exerci</a:t>
            </a:r>
            <a:r>
              <a:rPr lang="ro-RO" sz="1400" dirty="0" smtClean="0"/>
              <a:t>ți</a:t>
            </a:r>
            <a:r>
              <a:rPr lang="fr-FR" sz="1400" dirty="0" smtClean="0"/>
              <a:t>i </a:t>
            </a:r>
            <a:r>
              <a:rPr lang="fr-FR" sz="1400" dirty="0" err="1" smtClean="0"/>
              <a:t>logice</a:t>
            </a:r>
            <a:r>
              <a:rPr lang="fr-FR" sz="1400" dirty="0" smtClean="0"/>
              <a:t> </a:t>
            </a:r>
            <a:r>
              <a:rPr lang="fr-FR" sz="1400" dirty="0" err="1" smtClean="0"/>
              <a:t>cu</a:t>
            </a:r>
            <a:r>
              <a:rPr lang="fr-FR" sz="1400" dirty="0" smtClean="0"/>
              <a:t> </a:t>
            </a:r>
            <a:r>
              <a:rPr lang="fr-FR" sz="1400" dirty="0" err="1" smtClean="0"/>
              <a:t>be</a:t>
            </a:r>
            <a:r>
              <a:rPr lang="ro-RO" sz="1400" dirty="0" smtClean="0"/>
              <a:t>țe </a:t>
            </a:r>
            <a:r>
              <a:rPr lang="fr-FR" sz="1400" dirty="0" smtClean="0"/>
              <a:t>de </a:t>
            </a:r>
            <a:r>
              <a:rPr lang="fr-FR" sz="1400" dirty="0" err="1" smtClean="0"/>
              <a:t>chibrit</a:t>
            </a:r>
            <a:r>
              <a:rPr lang="ro-RO" sz="1400" dirty="0" smtClean="0"/>
              <a:t>, 2</a:t>
            </a:r>
            <a:r>
              <a:rPr lang="en-US" sz="1400" dirty="0" smtClean="0"/>
              <a:t> </a:t>
            </a:r>
            <a:r>
              <a:rPr lang="en-US" sz="1400" dirty="0" err="1" smtClean="0"/>
              <a:t>februarie</a:t>
            </a:r>
            <a:r>
              <a:rPr lang="en-US" sz="1400" dirty="0" smtClean="0"/>
              <a:t> </a:t>
            </a:r>
            <a:r>
              <a:rPr lang="ro-RO" sz="1400" dirty="0" smtClean="0"/>
              <a:t>2014</a:t>
            </a:r>
          </a:p>
          <a:p>
            <a:pPr>
              <a:buNone/>
            </a:pPr>
            <a:r>
              <a:rPr lang="en-US" sz="1400" dirty="0" smtClean="0"/>
              <a:t>     </a:t>
            </a:r>
            <a:r>
              <a:rPr lang="ro-RO" sz="1400" dirty="0" smtClean="0"/>
              <a:t>Accesat 12.12.2020</a:t>
            </a:r>
          </a:p>
          <a:p>
            <a:pPr>
              <a:buNone/>
            </a:pPr>
            <a:r>
              <a:rPr lang="fr-FR" sz="1400" dirty="0" smtClean="0">
                <a:hlinkClick r:id="rId2"/>
              </a:rPr>
              <a:t>https://dancarageact62.wordpress.com/2014/02/02/exercitii-logice-cu-bete-de-chibrit/</a:t>
            </a:r>
            <a:endParaRPr lang="en-US" sz="1400" dirty="0" smtClean="0"/>
          </a:p>
          <a:p>
            <a:r>
              <a:rPr lang="ro-RO" sz="1400" dirty="0" smtClean="0"/>
              <a:t>Hack My Life</a:t>
            </a:r>
            <a:r>
              <a:rPr lang="en-US" sz="1400" dirty="0" smtClean="0"/>
              <a:t>, 10 matchstick puzzle that will boost your mind in 15 seconds, 11 </a:t>
            </a:r>
            <a:r>
              <a:rPr lang="en-US" sz="1400" dirty="0" err="1" smtClean="0"/>
              <a:t>ianuarie</a:t>
            </a:r>
            <a:r>
              <a:rPr lang="en-US" sz="1400" dirty="0" smtClean="0"/>
              <a:t> 2018</a:t>
            </a:r>
          </a:p>
          <a:p>
            <a:pPr>
              <a:buNone/>
            </a:pPr>
            <a:r>
              <a:rPr lang="en-US" sz="1400" dirty="0" smtClean="0"/>
              <a:t>     </a:t>
            </a:r>
            <a:r>
              <a:rPr lang="en-US" sz="1400" dirty="0" err="1" smtClean="0"/>
              <a:t>Accesat</a:t>
            </a:r>
            <a:r>
              <a:rPr lang="en-US" sz="1400" dirty="0" smtClean="0"/>
              <a:t> </a:t>
            </a:r>
            <a:r>
              <a:rPr lang="ro-RO" sz="1400" dirty="0" smtClean="0"/>
              <a:t>13.12.2020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>
                <a:hlinkClick r:id="rId3"/>
              </a:rPr>
              <a:t>https://www.youtube.com/watch?v=oRTQNlkMCE0&amp;fbclid=IwAR3QOpYDmsqybmhZLyebtxoV9BfI8OgPdF1LG1kXDPN--aQzn2Q6fP0XJLg</a:t>
            </a:r>
            <a:r>
              <a:rPr lang="en-US" sz="1400" dirty="0" smtClean="0"/>
              <a:t> </a:t>
            </a:r>
          </a:p>
          <a:p>
            <a:r>
              <a:rPr lang="en-US" sz="1400" dirty="0" err="1" smtClean="0"/>
              <a:t>OntarioMathTeacher</a:t>
            </a:r>
            <a:r>
              <a:rPr lang="en-US" sz="1400" dirty="0" smtClean="0"/>
              <a:t>, </a:t>
            </a:r>
            <a:r>
              <a:rPr lang="en-US" sz="1400" dirty="0" err="1" smtClean="0"/>
              <a:t>GeoGebra</a:t>
            </a:r>
            <a:r>
              <a:rPr lang="en-US" sz="1400" dirty="0" smtClean="0"/>
              <a:t> online, </a:t>
            </a:r>
            <a:r>
              <a:rPr lang="ro-RO" sz="1400" dirty="0" smtClean="0"/>
              <a:t>Chinese Match Puzzles 1-8</a:t>
            </a:r>
            <a:r>
              <a:rPr lang="en-US" sz="1400" dirty="0" smtClean="0"/>
              <a:t>, </a:t>
            </a:r>
            <a:r>
              <a:rPr lang="ro-RO" sz="1400" dirty="0" smtClean="0"/>
              <a:t>15</a:t>
            </a:r>
            <a:r>
              <a:rPr lang="en-US" sz="1400" dirty="0" smtClean="0"/>
              <a:t> </a:t>
            </a:r>
            <a:r>
              <a:rPr lang="en-US" sz="1400" dirty="0" err="1" smtClean="0"/>
              <a:t>aprilie</a:t>
            </a:r>
            <a:r>
              <a:rPr lang="ro-RO" sz="1400" dirty="0" smtClean="0"/>
              <a:t> 2016</a:t>
            </a:r>
            <a:endParaRPr lang="en-US" sz="1400" dirty="0" smtClean="0"/>
          </a:p>
          <a:p>
            <a:pPr>
              <a:buNone/>
            </a:pPr>
            <a:r>
              <a:rPr lang="ro-RO" sz="1400" dirty="0" smtClean="0"/>
              <a:t>     </a:t>
            </a:r>
            <a:r>
              <a:rPr lang="en-US" sz="1400" dirty="0" err="1" smtClean="0"/>
              <a:t>Accesat</a:t>
            </a:r>
            <a:r>
              <a:rPr lang="en-US" sz="1400" dirty="0" smtClean="0"/>
              <a:t> </a:t>
            </a:r>
            <a:r>
              <a:rPr lang="ro-RO" sz="1400" dirty="0" smtClean="0"/>
              <a:t>13.12.2020 </a:t>
            </a:r>
            <a:endParaRPr lang="ro-RO" dirty="0" smtClean="0"/>
          </a:p>
          <a:p>
            <a:pPr>
              <a:buNone/>
            </a:pPr>
            <a:r>
              <a:rPr lang="en-US" sz="1400" dirty="0" smtClean="0">
                <a:hlinkClick r:id="rId4"/>
              </a:rPr>
              <a:t>https://www.geogebra.org/m/FDsXjqmz?fbclid=IwAR2DpBCJ8egnWVwQD1gtH_RAXOAXk0NwsU9bOPVpJGZsUk7xhk9v2v_nK9o</a:t>
            </a:r>
            <a:endParaRPr lang="en-US" sz="1400" dirty="0" smtClean="0"/>
          </a:p>
          <a:p>
            <a:r>
              <a:rPr lang="en-US" sz="1400" dirty="0" smtClean="0"/>
              <a:t>Un </a:t>
            </a:r>
            <a:r>
              <a:rPr lang="en-US" sz="1400" dirty="0" err="1" smtClean="0"/>
              <a:t>joc</a:t>
            </a:r>
            <a:r>
              <a:rPr lang="en-US" sz="1400" dirty="0" smtClean="0"/>
              <a:t>: </a:t>
            </a:r>
            <a:r>
              <a:rPr lang="en-US" sz="1400" dirty="0" smtClean="0">
                <a:hlinkClick r:id="rId5"/>
              </a:rPr>
              <a:t>http://www.treningmozga.com/ro/matchstick/matchstick-puzzles-2.php</a:t>
            </a:r>
            <a:r>
              <a:rPr lang="en-US" sz="1400" dirty="0" smtClean="0"/>
              <a:t> </a:t>
            </a:r>
            <a:r>
              <a:rPr lang="ro-RO" sz="14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ro-R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400" dirty="0" smtClean="0"/>
              <a:t>Referințe bibliografice online</a:t>
            </a:r>
            <a:endParaRPr lang="ro-RO" sz="2400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554</TotalTime>
  <Words>272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Slide 1</vt:lpstr>
      <vt:lpstr>Slide 2</vt:lpstr>
      <vt:lpstr>1. Mutați două bețe de chibrit astfel încât să rezulte patru triunghiuri.       2. Mutați trei bețe de chibrit astfel încât să se formeze cinci pătrate.              </vt:lpstr>
      <vt:lpstr>3. Mutând un singur băț de chibrit realizați egalitatea corectă.                   </vt:lpstr>
      <vt:lpstr>4. Mutând un singur băț de chibrit, găsiți 3 soluții ca egalitatea să fie corectă.                    </vt:lpstr>
      <vt:lpstr>5. Mutați două bețe de chibrit astfel încât să se formeze patru pătrate.         6. Mutați 3 bețe de chibrit astfel încât acest scaun schițat să fie întors cu picioarele în lateral.         </vt:lpstr>
      <vt:lpstr>Slide 7</vt:lpstr>
      <vt:lpstr>Slide 8</vt:lpstr>
      <vt:lpstr>Referințe bibliografice online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alina</dc:creator>
  <cp:lastModifiedBy>Windows User</cp:lastModifiedBy>
  <cp:revision>79</cp:revision>
  <dcterms:created xsi:type="dcterms:W3CDTF">2020-12-12T17:56:19Z</dcterms:created>
  <dcterms:modified xsi:type="dcterms:W3CDTF">2022-01-22T19:14:40Z</dcterms:modified>
</cp:coreProperties>
</file>