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7" r:id="rId11"/>
    <p:sldId id="278" r:id="rId12"/>
    <p:sldId id="27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1B51-97AA-44A4-A8FD-96C8A884D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82DA6-2074-472C-AFAB-98560ED46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5E2C-F3D2-4BD5-A44A-7C3D2A1D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65264-C363-41F1-98D3-FCD36E5D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00C48-5448-469D-977D-0433A00A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0164-7DD1-4CE0-AD30-807C3E2C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4505E-DC4D-49B9-A7CA-B7AA1E49F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4BCE1-AE12-40B3-B880-A8DFB771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9573A-6DB8-4806-A417-F9C3A45E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F07F-E9AB-49A1-B610-68449B73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4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5FD1E-75E2-4D67-B910-52621315B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37415-AEDA-471C-A8FF-9641168E8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F6A4-9648-4B74-96CC-E49BB366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197C5-7FD6-4747-A833-935E0E7D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8F5BB-7344-45EC-AA03-FEEC7584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9C7C-5AD3-4717-B927-663E3E57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9DB2-DD68-408E-9F13-11F968AC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EF3E9-BA7B-4218-BA78-6DF83F67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EEC84-E579-48D7-9E55-1053720E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BF26-39FE-452F-961F-054E1624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87ED-9C87-4125-BD54-7C861BA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41F7A-3A32-4F37-82D2-AE54A84E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6208A-035A-46BD-B190-4BD0453A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4B8E-782C-42F1-9071-65D4B01A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36E1E-0F0B-466F-8F3A-B5BC8AA8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D531-D11D-47F3-8D52-807C59AD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B328-4956-494A-85DF-315D840AA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19EAE-A58B-417C-8C12-CB722CBB4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81704-2D09-46F7-A4F0-0E6B7B9A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3BCA-ED79-40BC-932D-753F365F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BE926-681E-4820-A097-ACB024FB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1AE2-F85B-4E51-91B4-AA8261DA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E9A22-0464-4A5F-B3D5-C5CC049D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40D48-E14F-41FE-95B4-859B68B74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B19D-FAC4-4CD6-AD7A-ADE6979A0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FCB31-2276-4B47-8FC9-A89683FF7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0F89C-9EF6-4D6B-A8AE-CED22C52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AE5E7-D170-4549-904D-A5DEEA0D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75B76-48C8-4A09-9284-A470FB22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8725-5DF0-4DD8-8846-B3B640C7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F995-21D1-419C-963D-76C075F2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AA8DC-6E66-42D8-87E9-34592824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8DB1-B01C-483C-B300-2C47A95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A06A2-AF74-4C19-842B-D96166BE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30F8C-2F40-42D1-85D6-947D8A94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E7D67-737E-43A5-8916-0909819B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D4F1-8163-44A5-9A90-BDFAE598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63E2-06DA-4AAA-8D85-5A031149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7A2D5-6674-47B1-BCFB-F89A61583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8F9BC-1BE7-4A95-8E44-70B73619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B7B0A-6CC2-45D3-BF05-434E63BE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39762-80BC-49DB-8204-45AF3D70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9727-B374-4025-AE70-F391AB49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BAC8F-C169-47AB-BFA8-52F0BC2B5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5C9D5-8A49-4AAC-966F-6610F75DB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9243-0794-4242-A576-53C1A917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2F127-E66A-4AB4-B8E7-266C32AA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A16AC-83DC-4E8D-AF09-E8E3793A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157A7-5A74-4147-8F56-A04C6A22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EFC-2FAC-4A5A-B0E5-11ACACF3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234CB-DDD7-45BA-AC15-341ACA97B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CB8-6D53-4B31-BEFD-04B6FD5E6F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2F72-9F10-4DA3-AB8B-8C879814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A743-ACF3-4670-B2D3-CB6EA383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E0C2-FFF9-4DCD-AF32-273B065F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EEB1F-49D0-40B0-86E8-DC43AA5CB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498" y="655783"/>
            <a:ext cx="4284418" cy="1448388"/>
          </a:xfrm>
        </p:spPr>
        <p:txBody>
          <a:bodyPr anchor="t">
            <a:normAutofit/>
          </a:bodyPr>
          <a:lstStyle/>
          <a:p>
            <a:pPr algn="l"/>
            <a:r>
              <a:rPr lang="ro-RO" sz="4400">
                <a:solidFill>
                  <a:schemeClr val="bg1"/>
                </a:solidFill>
              </a:rPr>
              <a:t>Organe de simț</a:t>
            </a:r>
            <a:br>
              <a:rPr lang="ro-RO" sz="4400">
                <a:solidFill>
                  <a:schemeClr val="bg1"/>
                </a:solidFill>
              </a:rPr>
            </a:br>
            <a:r>
              <a:rPr lang="ro-RO" sz="4400">
                <a:solidFill>
                  <a:schemeClr val="bg1"/>
                </a:solidFill>
              </a:rPr>
              <a:t>OCHIUL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CCF3A-0A4C-4676-A264-36E91CC23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212" y="637763"/>
            <a:ext cx="3960246" cy="1466408"/>
          </a:xfrm>
        </p:spPr>
        <p:txBody>
          <a:bodyPr anchor="t">
            <a:normAutofit/>
          </a:bodyPr>
          <a:lstStyle/>
          <a:p>
            <a:pPr algn="l"/>
            <a:r>
              <a:rPr lang="ro-RO" sz="3200" dirty="0"/>
              <a:t>prof. Oravetz Kinga</a:t>
            </a:r>
            <a:endParaRPr lang="en-US" sz="3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ipart unicorn eye, Clipart unicorn eye Transparent FREE for download on  WebStockReview 2020">
            <a:extLst>
              <a:ext uri="{FF2B5EF4-FFF2-40B4-BE49-F238E27FC236}">
                <a16:creationId xmlns:a16="http://schemas.microsoft.com/office/drawing/2014/main" id="{CA3733B2-E45C-4547-B6C1-D081DCA00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r="-1" b="-1"/>
          <a:stretch/>
        </p:blipFill>
        <p:spPr bwMode="auto">
          <a:xfrm>
            <a:off x="1155559" y="2265037"/>
            <a:ext cx="9889790" cy="39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0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91D55D-CB13-4E85-A596-76ABF955E220}"/>
              </a:ext>
            </a:extLst>
          </p:cNvPr>
          <p:cNvGraphicFramePr>
            <a:graphicFrameLocks noGrp="1"/>
          </p:cNvGraphicFramePr>
          <p:nvPr/>
        </p:nvGraphicFramePr>
        <p:xfrm>
          <a:off x="6167439" y="1857375"/>
          <a:ext cx="4143375" cy="3261360"/>
        </p:xfrm>
        <a:graphic>
          <a:graphicData uri="http://schemas.openxmlformats.org/drawingml/2006/table">
            <a:tbl>
              <a:tblPr/>
              <a:tblGrid>
                <a:gridCol w="2071687">
                  <a:extLst>
                    <a:ext uri="{9D8B030D-6E8A-4147-A177-3AD203B41FA5}">
                      <a16:colId xmlns:a16="http://schemas.microsoft.com/office/drawing/2014/main" val="1118534483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val="438917764"/>
                    </a:ext>
                  </a:extLst>
                </a:gridCol>
              </a:tblGrid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Celule cu con</a:t>
                      </a:r>
                      <a:endParaRPr kumimoji="0" lang="ro-RO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Celule cu bastona</a:t>
                      </a:r>
                      <a:r>
                        <a:rPr kumimoji="0" lang="ro-RO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34435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Asigură vederea diurnă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Asigură vederea nocturnă și crepusculară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24317"/>
                  </a:ext>
                </a:extLst>
              </a:tr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Asigura vederea în culori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Asigură vederea în alb-negru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00575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Sunt sensibile la lumină intensă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Sunt sensibile la lumină slabă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55396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Sunt  de trei tipuri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sensibile la lumin</a:t>
                      </a: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roșie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sensibile la lumina verde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sensibile la lumina albastră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39440"/>
                  </a:ext>
                </a:extLst>
              </a:tr>
            </a:tbl>
          </a:graphicData>
        </a:graphic>
      </p:graphicFrame>
      <p:pic>
        <p:nvPicPr>
          <p:cNvPr id="11287" name="Picture 2" descr="http://imgc.allpostersimages.com/images/P-473-488-90/38/3816/FYBYF00Z/posters/fred-hossler-human-retina-rod-and-cone-cells.jpg">
            <a:extLst>
              <a:ext uri="{FF2B5EF4-FFF2-40B4-BE49-F238E27FC236}">
                <a16:creationId xmlns:a16="http://schemas.microsoft.com/office/drawing/2014/main" id="{25A3BFF2-6124-4921-B846-8C6EF162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143125"/>
            <a:ext cx="24145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Text Placeholder 3">
            <a:extLst>
              <a:ext uri="{FF2B5EF4-FFF2-40B4-BE49-F238E27FC236}">
                <a16:creationId xmlns:a16="http://schemas.microsoft.com/office/drawing/2014/main" id="{14B7B7D5-02DD-4857-8D94-AC94C3FA1855}"/>
              </a:ext>
            </a:extLst>
          </p:cNvPr>
          <p:cNvSpPr txBox="1">
            <a:spLocks/>
          </p:cNvSpPr>
          <p:nvPr/>
        </p:nvSpPr>
        <p:spPr bwMode="auto">
          <a:xfrm>
            <a:off x="4810125" y="2928938"/>
            <a:ext cx="17859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o-RO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Celule cu bastonase</a:t>
            </a:r>
          </a:p>
        </p:txBody>
      </p:sp>
      <p:sp>
        <p:nvSpPr>
          <p:cNvPr id="11289" name="Text Placeholder 3">
            <a:extLst>
              <a:ext uri="{FF2B5EF4-FFF2-40B4-BE49-F238E27FC236}">
                <a16:creationId xmlns:a16="http://schemas.microsoft.com/office/drawing/2014/main" id="{91EC9D8F-6124-48CF-B560-207FB95DA5FF}"/>
              </a:ext>
            </a:extLst>
          </p:cNvPr>
          <p:cNvSpPr txBox="1">
            <a:spLocks/>
          </p:cNvSpPr>
          <p:nvPr/>
        </p:nvSpPr>
        <p:spPr bwMode="auto">
          <a:xfrm>
            <a:off x="4595814" y="3929063"/>
            <a:ext cx="20716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o-RO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Celule cu conuri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C17912-10C8-41CB-9755-761DE47D24AF}"/>
              </a:ext>
            </a:extLst>
          </p:cNvPr>
          <p:cNvCxnSpPr/>
          <p:nvPr/>
        </p:nvCxnSpPr>
        <p:spPr>
          <a:xfrm rot="10800000">
            <a:off x="3595688" y="3643314"/>
            <a:ext cx="1071562" cy="428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A01AB4-1ED2-42B9-B258-999FE104391C}"/>
              </a:ext>
            </a:extLst>
          </p:cNvPr>
          <p:cNvCxnSpPr/>
          <p:nvPr/>
        </p:nvCxnSpPr>
        <p:spPr>
          <a:xfrm rot="10800000" flipV="1">
            <a:off x="2881313" y="2928939"/>
            <a:ext cx="2000250" cy="35718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7419335-6FC3-4A6F-9B1E-ACF256836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303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Fotoreceptorii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82ED046-B895-40FA-BECC-9861C396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" y="1413990"/>
            <a:ext cx="7452244" cy="422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813565-5040-4B53-8807-D0592C3DF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51116"/>
            <a:ext cx="10515600" cy="11303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Medii transparente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CCD5DF-49DF-4984-A9F0-D5B14225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49" y="1787525"/>
            <a:ext cx="34353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4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04DA04-7B43-4E60-8401-381B34F4DC54}"/>
              </a:ext>
            </a:extLst>
          </p:cNvPr>
          <p:cNvSpPr txBox="1">
            <a:spLocks/>
          </p:cNvSpPr>
          <p:nvPr/>
        </p:nvSpPr>
        <p:spPr>
          <a:xfrm>
            <a:off x="1132892" y="410735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B. Organele anexe ale globului ocular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1C58E7-B4B4-43CD-A38D-DA19FB1B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93" y="1280749"/>
            <a:ext cx="7879404" cy="429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8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hiul (analizatorul vizual) | Anatomie si fiziologie">
            <a:extLst>
              <a:ext uri="{FF2B5EF4-FFF2-40B4-BE49-F238E27FC236}">
                <a16:creationId xmlns:a16="http://schemas.microsoft.com/office/drawing/2014/main" id="{96076ED1-5228-47AD-8237-88FDAF78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28738"/>
            <a:ext cx="7810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FEBCC7-BE73-48EC-97EB-4E6307BAB5F6}"/>
              </a:ext>
            </a:extLst>
          </p:cNvPr>
          <p:cNvSpPr txBox="1">
            <a:spLocks/>
          </p:cNvSpPr>
          <p:nvPr/>
        </p:nvSpPr>
        <p:spPr>
          <a:xfrm>
            <a:off x="1132892" y="410735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Recapitulare și temă de casă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F823A-0223-4A1D-9C85-F48B2BFA0759}"/>
              </a:ext>
            </a:extLst>
          </p:cNvPr>
          <p:cNvSpPr/>
          <p:nvPr/>
        </p:nvSpPr>
        <p:spPr>
          <a:xfrm>
            <a:off x="7529340" y="1316172"/>
            <a:ext cx="1250765" cy="39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0D1F6-7720-451B-8E81-0BA3093C6688}"/>
              </a:ext>
            </a:extLst>
          </p:cNvPr>
          <p:cNvSpPr/>
          <p:nvPr/>
        </p:nvSpPr>
        <p:spPr>
          <a:xfrm>
            <a:off x="2005618" y="4517935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2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C1786-E48C-434D-8BE9-B2D524696F20}"/>
              </a:ext>
            </a:extLst>
          </p:cNvPr>
          <p:cNvSpPr/>
          <p:nvPr/>
        </p:nvSpPr>
        <p:spPr>
          <a:xfrm>
            <a:off x="7529339" y="1733326"/>
            <a:ext cx="1250765" cy="32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3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FFC135-67B6-4A7C-98CF-D8A062D395D3}"/>
              </a:ext>
            </a:extLst>
          </p:cNvPr>
          <p:cNvSpPr/>
          <p:nvPr/>
        </p:nvSpPr>
        <p:spPr>
          <a:xfrm>
            <a:off x="3738002" y="1228397"/>
            <a:ext cx="1250765" cy="395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4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C6FAF-6F54-4CE5-9BB9-2487EB19B0E2}"/>
              </a:ext>
            </a:extLst>
          </p:cNvPr>
          <p:cNvSpPr/>
          <p:nvPr/>
        </p:nvSpPr>
        <p:spPr>
          <a:xfrm>
            <a:off x="2671962" y="1895239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5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6C479-02D9-48CF-8F86-0B3CAE0B2C3A}"/>
              </a:ext>
            </a:extLst>
          </p:cNvPr>
          <p:cNvSpPr/>
          <p:nvPr/>
        </p:nvSpPr>
        <p:spPr>
          <a:xfrm>
            <a:off x="1909202" y="3355018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6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F4C4F-039E-48FB-96C5-71ADB5BD92A7}"/>
              </a:ext>
            </a:extLst>
          </p:cNvPr>
          <p:cNvSpPr/>
          <p:nvPr/>
        </p:nvSpPr>
        <p:spPr>
          <a:xfrm>
            <a:off x="7715953" y="2096276"/>
            <a:ext cx="1160569" cy="32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7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39F10-8563-4A95-97BA-41973F130861}"/>
              </a:ext>
            </a:extLst>
          </p:cNvPr>
          <p:cNvSpPr/>
          <p:nvPr/>
        </p:nvSpPr>
        <p:spPr>
          <a:xfrm>
            <a:off x="7715953" y="5452359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8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1B4210-0B73-4105-A5CF-D2055EAC8B96}"/>
              </a:ext>
            </a:extLst>
          </p:cNvPr>
          <p:cNvSpPr/>
          <p:nvPr/>
        </p:nvSpPr>
        <p:spPr>
          <a:xfrm>
            <a:off x="8296237" y="2993051"/>
            <a:ext cx="1332689" cy="435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8E59B8-EF76-4C46-9811-CFC93EDD4E01}"/>
              </a:ext>
            </a:extLst>
          </p:cNvPr>
          <p:cNvSpPr/>
          <p:nvPr/>
        </p:nvSpPr>
        <p:spPr>
          <a:xfrm>
            <a:off x="8360113" y="3603073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10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BEFBBB-8026-4658-87FA-381F5FB5B9A9}"/>
              </a:ext>
            </a:extLst>
          </p:cNvPr>
          <p:cNvSpPr/>
          <p:nvPr/>
        </p:nvSpPr>
        <p:spPr>
          <a:xfrm>
            <a:off x="2198451" y="2714017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11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759AD7-186D-4152-9D08-F45678643120}"/>
              </a:ext>
            </a:extLst>
          </p:cNvPr>
          <p:cNvSpPr/>
          <p:nvPr/>
        </p:nvSpPr>
        <p:spPr>
          <a:xfrm>
            <a:off x="2653598" y="5158936"/>
            <a:ext cx="1332689" cy="49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473F5C-1EB0-4800-8CE4-88E138BB60B8}"/>
              </a:ext>
            </a:extLst>
          </p:cNvPr>
          <p:cNvSpPr/>
          <p:nvPr/>
        </p:nvSpPr>
        <p:spPr>
          <a:xfrm>
            <a:off x="7994517" y="2465962"/>
            <a:ext cx="1160569" cy="29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0D20F9-B95A-4613-B765-AFE78DBB09C1}"/>
              </a:ext>
            </a:extLst>
          </p:cNvPr>
          <p:cNvSpPr txBox="1">
            <a:spLocks/>
          </p:cNvSpPr>
          <p:nvPr/>
        </p:nvSpPr>
        <p:spPr>
          <a:xfrm>
            <a:off x="1417857" y="70267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/>
              <a:t>Ochiul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6DC34-EBF8-4067-8B12-696CF4E8FE2A}"/>
              </a:ext>
            </a:extLst>
          </p:cNvPr>
          <p:cNvSpPr txBox="1"/>
          <p:nvPr/>
        </p:nvSpPr>
        <p:spPr>
          <a:xfrm rot="10800000" flipV="1">
            <a:off x="690284" y="957881"/>
            <a:ext cx="5690681" cy="646331"/>
          </a:xfrm>
          <a:custGeom>
            <a:avLst/>
            <a:gdLst>
              <a:gd name="connsiteX0" fmla="*/ 0 w 5690681"/>
              <a:gd name="connsiteY0" fmla="*/ 0 h 646331"/>
              <a:gd name="connsiteX1" fmla="*/ 682882 w 5690681"/>
              <a:gd name="connsiteY1" fmla="*/ 0 h 646331"/>
              <a:gd name="connsiteX2" fmla="*/ 1251950 w 5690681"/>
              <a:gd name="connsiteY2" fmla="*/ 0 h 646331"/>
              <a:gd name="connsiteX3" fmla="*/ 1707204 w 5690681"/>
              <a:gd name="connsiteY3" fmla="*/ 0 h 646331"/>
              <a:gd name="connsiteX4" fmla="*/ 2390086 w 5690681"/>
              <a:gd name="connsiteY4" fmla="*/ 0 h 646331"/>
              <a:gd name="connsiteX5" fmla="*/ 2902247 w 5690681"/>
              <a:gd name="connsiteY5" fmla="*/ 0 h 646331"/>
              <a:gd name="connsiteX6" fmla="*/ 3300595 w 5690681"/>
              <a:gd name="connsiteY6" fmla="*/ 0 h 646331"/>
              <a:gd name="connsiteX7" fmla="*/ 3755849 w 5690681"/>
              <a:gd name="connsiteY7" fmla="*/ 0 h 646331"/>
              <a:gd name="connsiteX8" fmla="*/ 4324918 w 5690681"/>
              <a:gd name="connsiteY8" fmla="*/ 0 h 646331"/>
              <a:gd name="connsiteX9" fmla="*/ 4723265 w 5690681"/>
              <a:gd name="connsiteY9" fmla="*/ 0 h 646331"/>
              <a:gd name="connsiteX10" fmla="*/ 5121613 w 5690681"/>
              <a:gd name="connsiteY10" fmla="*/ 0 h 646331"/>
              <a:gd name="connsiteX11" fmla="*/ 5690681 w 5690681"/>
              <a:gd name="connsiteY11" fmla="*/ 0 h 646331"/>
              <a:gd name="connsiteX12" fmla="*/ 5690681 w 5690681"/>
              <a:gd name="connsiteY12" fmla="*/ 323166 h 646331"/>
              <a:gd name="connsiteX13" fmla="*/ 5690681 w 5690681"/>
              <a:gd name="connsiteY13" fmla="*/ 646331 h 646331"/>
              <a:gd name="connsiteX14" fmla="*/ 5235427 w 5690681"/>
              <a:gd name="connsiteY14" fmla="*/ 646331 h 646331"/>
              <a:gd name="connsiteX15" fmla="*/ 4552545 w 5690681"/>
              <a:gd name="connsiteY15" fmla="*/ 646331 h 646331"/>
              <a:gd name="connsiteX16" fmla="*/ 4040384 w 5690681"/>
              <a:gd name="connsiteY16" fmla="*/ 646331 h 646331"/>
              <a:gd name="connsiteX17" fmla="*/ 3414409 w 5690681"/>
              <a:gd name="connsiteY17" fmla="*/ 646331 h 646331"/>
              <a:gd name="connsiteX18" fmla="*/ 2788434 w 5690681"/>
              <a:gd name="connsiteY18" fmla="*/ 646331 h 646331"/>
              <a:gd name="connsiteX19" fmla="*/ 2219366 w 5690681"/>
              <a:gd name="connsiteY19" fmla="*/ 646331 h 646331"/>
              <a:gd name="connsiteX20" fmla="*/ 1536484 w 5690681"/>
              <a:gd name="connsiteY20" fmla="*/ 646331 h 646331"/>
              <a:gd name="connsiteX21" fmla="*/ 1138136 w 5690681"/>
              <a:gd name="connsiteY21" fmla="*/ 646331 h 646331"/>
              <a:gd name="connsiteX22" fmla="*/ 682882 w 5690681"/>
              <a:gd name="connsiteY22" fmla="*/ 646331 h 646331"/>
              <a:gd name="connsiteX23" fmla="*/ 0 w 5690681"/>
              <a:gd name="connsiteY23" fmla="*/ 646331 h 646331"/>
              <a:gd name="connsiteX24" fmla="*/ 0 w 5690681"/>
              <a:gd name="connsiteY24" fmla="*/ 323166 h 646331"/>
              <a:gd name="connsiteX25" fmla="*/ 0 w 5690681"/>
              <a:gd name="connsiteY2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90681" h="646331" fill="none" extrusionOk="0">
                <a:moveTo>
                  <a:pt x="0" y="0"/>
                </a:moveTo>
                <a:cubicBezTo>
                  <a:pt x="308845" y="-18864"/>
                  <a:pt x="482590" y="16754"/>
                  <a:pt x="682882" y="0"/>
                </a:cubicBezTo>
                <a:cubicBezTo>
                  <a:pt x="883174" y="-16754"/>
                  <a:pt x="1077890" y="28500"/>
                  <a:pt x="1251950" y="0"/>
                </a:cubicBezTo>
                <a:cubicBezTo>
                  <a:pt x="1426010" y="-28500"/>
                  <a:pt x="1592514" y="50277"/>
                  <a:pt x="1707204" y="0"/>
                </a:cubicBezTo>
                <a:cubicBezTo>
                  <a:pt x="1821894" y="-50277"/>
                  <a:pt x="2177563" y="55011"/>
                  <a:pt x="2390086" y="0"/>
                </a:cubicBezTo>
                <a:cubicBezTo>
                  <a:pt x="2602609" y="-55011"/>
                  <a:pt x="2646243" y="50953"/>
                  <a:pt x="2902247" y="0"/>
                </a:cubicBezTo>
                <a:cubicBezTo>
                  <a:pt x="3158251" y="-50953"/>
                  <a:pt x="3185355" y="5026"/>
                  <a:pt x="3300595" y="0"/>
                </a:cubicBezTo>
                <a:cubicBezTo>
                  <a:pt x="3415835" y="-5026"/>
                  <a:pt x="3596037" y="52492"/>
                  <a:pt x="3755849" y="0"/>
                </a:cubicBezTo>
                <a:cubicBezTo>
                  <a:pt x="3915661" y="-52492"/>
                  <a:pt x="4042498" y="31996"/>
                  <a:pt x="4324918" y="0"/>
                </a:cubicBezTo>
                <a:cubicBezTo>
                  <a:pt x="4607338" y="-31996"/>
                  <a:pt x="4615845" y="45140"/>
                  <a:pt x="4723265" y="0"/>
                </a:cubicBezTo>
                <a:cubicBezTo>
                  <a:pt x="4830685" y="-45140"/>
                  <a:pt x="5015503" y="30321"/>
                  <a:pt x="5121613" y="0"/>
                </a:cubicBezTo>
                <a:cubicBezTo>
                  <a:pt x="5227723" y="-30321"/>
                  <a:pt x="5525784" y="12445"/>
                  <a:pt x="5690681" y="0"/>
                </a:cubicBezTo>
                <a:cubicBezTo>
                  <a:pt x="5715965" y="138765"/>
                  <a:pt x="5684622" y="251496"/>
                  <a:pt x="5690681" y="323166"/>
                </a:cubicBezTo>
                <a:cubicBezTo>
                  <a:pt x="5696740" y="394836"/>
                  <a:pt x="5658323" y="562216"/>
                  <a:pt x="5690681" y="646331"/>
                </a:cubicBezTo>
                <a:cubicBezTo>
                  <a:pt x="5554271" y="671169"/>
                  <a:pt x="5344145" y="632919"/>
                  <a:pt x="5235427" y="646331"/>
                </a:cubicBezTo>
                <a:cubicBezTo>
                  <a:pt x="5126709" y="659743"/>
                  <a:pt x="4748205" y="588335"/>
                  <a:pt x="4552545" y="646331"/>
                </a:cubicBezTo>
                <a:cubicBezTo>
                  <a:pt x="4356885" y="704327"/>
                  <a:pt x="4286497" y="594609"/>
                  <a:pt x="4040384" y="646331"/>
                </a:cubicBezTo>
                <a:cubicBezTo>
                  <a:pt x="3794271" y="698053"/>
                  <a:pt x="3696094" y="582495"/>
                  <a:pt x="3414409" y="646331"/>
                </a:cubicBezTo>
                <a:cubicBezTo>
                  <a:pt x="3132724" y="710167"/>
                  <a:pt x="2986244" y="599850"/>
                  <a:pt x="2788434" y="646331"/>
                </a:cubicBezTo>
                <a:cubicBezTo>
                  <a:pt x="2590625" y="692812"/>
                  <a:pt x="2337587" y="622879"/>
                  <a:pt x="2219366" y="646331"/>
                </a:cubicBezTo>
                <a:cubicBezTo>
                  <a:pt x="2101145" y="669783"/>
                  <a:pt x="1856608" y="573314"/>
                  <a:pt x="1536484" y="646331"/>
                </a:cubicBezTo>
                <a:cubicBezTo>
                  <a:pt x="1216360" y="719348"/>
                  <a:pt x="1261056" y="606793"/>
                  <a:pt x="1138136" y="646331"/>
                </a:cubicBezTo>
                <a:cubicBezTo>
                  <a:pt x="1015216" y="685869"/>
                  <a:pt x="783874" y="631846"/>
                  <a:pt x="682882" y="646331"/>
                </a:cubicBezTo>
                <a:cubicBezTo>
                  <a:pt x="581890" y="660816"/>
                  <a:pt x="249152" y="627226"/>
                  <a:pt x="0" y="646331"/>
                </a:cubicBezTo>
                <a:cubicBezTo>
                  <a:pt x="-19486" y="487691"/>
                  <a:pt x="38706" y="416066"/>
                  <a:pt x="0" y="323166"/>
                </a:cubicBezTo>
                <a:cubicBezTo>
                  <a:pt x="-38706" y="230267"/>
                  <a:pt x="31906" y="140173"/>
                  <a:pt x="0" y="0"/>
                </a:cubicBezTo>
                <a:close/>
              </a:path>
              <a:path w="5690681" h="646331" stroke="0" extrusionOk="0">
                <a:moveTo>
                  <a:pt x="0" y="0"/>
                </a:moveTo>
                <a:cubicBezTo>
                  <a:pt x="109846" y="-9166"/>
                  <a:pt x="285099" y="25634"/>
                  <a:pt x="455254" y="0"/>
                </a:cubicBezTo>
                <a:cubicBezTo>
                  <a:pt x="625409" y="-25634"/>
                  <a:pt x="854456" y="37581"/>
                  <a:pt x="1024323" y="0"/>
                </a:cubicBezTo>
                <a:cubicBezTo>
                  <a:pt x="1194190" y="-37581"/>
                  <a:pt x="1290389" y="38889"/>
                  <a:pt x="1422670" y="0"/>
                </a:cubicBezTo>
                <a:cubicBezTo>
                  <a:pt x="1554951" y="-38889"/>
                  <a:pt x="1679874" y="15337"/>
                  <a:pt x="1934832" y="0"/>
                </a:cubicBezTo>
                <a:cubicBezTo>
                  <a:pt x="2189790" y="-15337"/>
                  <a:pt x="2177665" y="23040"/>
                  <a:pt x="2333179" y="0"/>
                </a:cubicBezTo>
                <a:cubicBezTo>
                  <a:pt x="2488693" y="-23040"/>
                  <a:pt x="2649378" y="40034"/>
                  <a:pt x="2845341" y="0"/>
                </a:cubicBezTo>
                <a:cubicBezTo>
                  <a:pt x="3041304" y="-40034"/>
                  <a:pt x="3187654" y="66364"/>
                  <a:pt x="3528222" y="0"/>
                </a:cubicBezTo>
                <a:cubicBezTo>
                  <a:pt x="3868790" y="-66364"/>
                  <a:pt x="3930050" y="18487"/>
                  <a:pt x="4097290" y="0"/>
                </a:cubicBezTo>
                <a:cubicBezTo>
                  <a:pt x="4264530" y="-18487"/>
                  <a:pt x="4410408" y="5923"/>
                  <a:pt x="4552545" y="0"/>
                </a:cubicBezTo>
                <a:cubicBezTo>
                  <a:pt x="4694682" y="-5923"/>
                  <a:pt x="4835015" y="15002"/>
                  <a:pt x="4950892" y="0"/>
                </a:cubicBezTo>
                <a:cubicBezTo>
                  <a:pt x="5066769" y="-15002"/>
                  <a:pt x="5428406" y="72977"/>
                  <a:pt x="5690681" y="0"/>
                </a:cubicBezTo>
                <a:cubicBezTo>
                  <a:pt x="5694994" y="119569"/>
                  <a:pt x="5690128" y="182145"/>
                  <a:pt x="5690681" y="316702"/>
                </a:cubicBezTo>
                <a:cubicBezTo>
                  <a:pt x="5691234" y="451259"/>
                  <a:pt x="5690307" y="494504"/>
                  <a:pt x="5690681" y="646331"/>
                </a:cubicBezTo>
                <a:cubicBezTo>
                  <a:pt x="5508160" y="675651"/>
                  <a:pt x="5284560" y="583452"/>
                  <a:pt x="5007799" y="646331"/>
                </a:cubicBezTo>
                <a:cubicBezTo>
                  <a:pt x="4731038" y="709210"/>
                  <a:pt x="4677518" y="641772"/>
                  <a:pt x="4381824" y="646331"/>
                </a:cubicBezTo>
                <a:cubicBezTo>
                  <a:pt x="4086131" y="650890"/>
                  <a:pt x="4019232" y="616471"/>
                  <a:pt x="3869663" y="646331"/>
                </a:cubicBezTo>
                <a:cubicBezTo>
                  <a:pt x="3720094" y="676191"/>
                  <a:pt x="3612506" y="613433"/>
                  <a:pt x="3357502" y="646331"/>
                </a:cubicBezTo>
                <a:cubicBezTo>
                  <a:pt x="3102498" y="679229"/>
                  <a:pt x="3050324" y="622453"/>
                  <a:pt x="2959154" y="646331"/>
                </a:cubicBezTo>
                <a:cubicBezTo>
                  <a:pt x="2867984" y="670209"/>
                  <a:pt x="2664038" y="613340"/>
                  <a:pt x="2446993" y="646331"/>
                </a:cubicBezTo>
                <a:cubicBezTo>
                  <a:pt x="2229948" y="679322"/>
                  <a:pt x="2070012" y="636344"/>
                  <a:pt x="1934832" y="646331"/>
                </a:cubicBezTo>
                <a:cubicBezTo>
                  <a:pt x="1799652" y="656318"/>
                  <a:pt x="1580051" y="629136"/>
                  <a:pt x="1479577" y="646331"/>
                </a:cubicBezTo>
                <a:cubicBezTo>
                  <a:pt x="1379103" y="663526"/>
                  <a:pt x="1116539" y="641253"/>
                  <a:pt x="1024323" y="646331"/>
                </a:cubicBezTo>
                <a:cubicBezTo>
                  <a:pt x="932107" y="651409"/>
                  <a:pt x="505498" y="566939"/>
                  <a:pt x="0" y="646331"/>
                </a:cubicBezTo>
                <a:cubicBezTo>
                  <a:pt x="-29641" y="537851"/>
                  <a:pt x="7682" y="475795"/>
                  <a:pt x="0" y="342555"/>
                </a:cubicBezTo>
                <a:cubicBezTo>
                  <a:pt x="-7682" y="209315"/>
                  <a:pt x="2975" y="15703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681499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o-RO" dirty="0">
                <a:highlight>
                  <a:srgbClr val="FFFF00"/>
                </a:highlight>
              </a:rPr>
              <a:t>Definiție</a:t>
            </a:r>
            <a:r>
              <a:rPr lang="ro-RO" dirty="0"/>
              <a:t>: </a:t>
            </a:r>
            <a:r>
              <a:rPr lang="en-US" dirty="0" err="1"/>
              <a:t>organe</a:t>
            </a:r>
            <a:r>
              <a:rPr lang="en-US" dirty="0"/>
              <a:t> de </a:t>
            </a:r>
            <a:r>
              <a:rPr lang="en-US" dirty="0" err="1"/>
              <a:t>simț</a:t>
            </a:r>
            <a:r>
              <a:rPr lang="en-US" dirty="0"/>
              <a:t>, </a:t>
            </a:r>
            <a:r>
              <a:rPr lang="en-US" dirty="0" err="1"/>
              <a:t>pereche</a:t>
            </a:r>
            <a:r>
              <a:rPr lang="en-US" dirty="0"/>
              <a:t>, </a:t>
            </a:r>
            <a:r>
              <a:rPr lang="en-US" dirty="0" err="1"/>
              <a:t>adapostiți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orbite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înconjurați</a:t>
            </a:r>
            <a:r>
              <a:rPr lang="en-US" dirty="0"/>
              <a:t> de </a:t>
            </a:r>
            <a:r>
              <a:rPr lang="en-US" dirty="0" err="1"/>
              <a:t>organe</a:t>
            </a:r>
            <a:r>
              <a:rPr lang="en-US" dirty="0"/>
              <a:t> </a:t>
            </a:r>
            <a:r>
              <a:rPr lang="en-US" dirty="0" err="1"/>
              <a:t>anexe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D7429-9EC0-4663-87DC-010CC72BBBC9}"/>
              </a:ext>
            </a:extLst>
          </p:cNvPr>
          <p:cNvSpPr txBox="1"/>
          <p:nvPr/>
        </p:nvSpPr>
        <p:spPr>
          <a:xfrm rot="10800000" flipV="1">
            <a:off x="5478060" y="1782543"/>
            <a:ext cx="5690681" cy="369332"/>
          </a:xfrm>
          <a:custGeom>
            <a:avLst/>
            <a:gdLst>
              <a:gd name="connsiteX0" fmla="*/ 0 w 5690681"/>
              <a:gd name="connsiteY0" fmla="*/ 0 h 369332"/>
              <a:gd name="connsiteX1" fmla="*/ 398348 w 5690681"/>
              <a:gd name="connsiteY1" fmla="*/ 0 h 369332"/>
              <a:gd name="connsiteX2" fmla="*/ 1024323 w 5690681"/>
              <a:gd name="connsiteY2" fmla="*/ 0 h 369332"/>
              <a:gd name="connsiteX3" fmla="*/ 1593391 w 5690681"/>
              <a:gd name="connsiteY3" fmla="*/ 0 h 369332"/>
              <a:gd name="connsiteX4" fmla="*/ 2048645 w 5690681"/>
              <a:gd name="connsiteY4" fmla="*/ 0 h 369332"/>
              <a:gd name="connsiteX5" fmla="*/ 2731527 w 5690681"/>
              <a:gd name="connsiteY5" fmla="*/ 0 h 369332"/>
              <a:gd name="connsiteX6" fmla="*/ 3243688 w 5690681"/>
              <a:gd name="connsiteY6" fmla="*/ 0 h 369332"/>
              <a:gd name="connsiteX7" fmla="*/ 3642036 w 5690681"/>
              <a:gd name="connsiteY7" fmla="*/ 0 h 369332"/>
              <a:gd name="connsiteX8" fmla="*/ 4097290 w 5690681"/>
              <a:gd name="connsiteY8" fmla="*/ 0 h 369332"/>
              <a:gd name="connsiteX9" fmla="*/ 4666358 w 5690681"/>
              <a:gd name="connsiteY9" fmla="*/ 0 h 369332"/>
              <a:gd name="connsiteX10" fmla="*/ 5064706 w 5690681"/>
              <a:gd name="connsiteY10" fmla="*/ 0 h 369332"/>
              <a:gd name="connsiteX11" fmla="*/ 5690681 w 5690681"/>
              <a:gd name="connsiteY11" fmla="*/ 0 h 369332"/>
              <a:gd name="connsiteX12" fmla="*/ 5690681 w 5690681"/>
              <a:gd name="connsiteY12" fmla="*/ 369332 h 369332"/>
              <a:gd name="connsiteX13" fmla="*/ 5235427 w 5690681"/>
              <a:gd name="connsiteY13" fmla="*/ 369332 h 369332"/>
              <a:gd name="connsiteX14" fmla="*/ 4609452 w 5690681"/>
              <a:gd name="connsiteY14" fmla="*/ 369332 h 369332"/>
              <a:gd name="connsiteX15" fmla="*/ 4040384 w 5690681"/>
              <a:gd name="connsiteY15" fmla="*/ 369332 h 369332"/>
              <a:gd name="connsiteX16" fmla="*/ 3357502 w 5690681"/>
              <a:gd name="connsiteY16" fmla="*/ 369332 h 369332"/>
              <a:gd name="connsiteX17" fmla="*/ 2845341 w 5690681"/>
              <a:gd name="connsiteY17" fmla="*/ 369332 h 369332"/>
              <a:gd name="connsiteX18" fmla="*/ 2219366 w 5690681"/>
              <a:gd name="connsiteY18" fmla="*/ 369332 h 369332"/>
              <a:gd name="connsiteX19" fmla="*/ 1593391 w 5690681"/>
              <a:gd name="connsiteY19" fmla="*/ 369332 h 369332"/>
              <a:gd name="connsiteX20" fmla="*/ 1024323 w 5690681"/>
              <a:gd name="connsiteY20" fmla="*/ 369332 h 369332"/>
              <a:gd name="connsiteX21" fmla="*/ 0 w 5690681"/>
              <a:gd name="connsiteY21" fmla="*/ 369332 h 369332"/>
              <a:gd name="connsiteX22" fmla="*/ 0 w 5690681"/>
              <a:gd name="connsiteY2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90681" h="369332" fill="none" extrusionOk="0">
                <a:moveTo>
                  <a:pt x="0" y="0"/>
                </a:moveTo>
                <a:cubicBezTo>
                  <a:pt x="106709" y="-17674"/>
                  <a:pt x="237407" y="45702"/>
                  <a:pt x="398348" y="0"/>
                </a:cubicBezTo>
                <a:cubicBezTo>
                  <a:pt x="559289" y="-45702"/>
                  <a:pt x="835208" y="58464"/>
                  <a:pt x="1024323" y="0"/>
                </a:cubicBezTo>
                <a:cubicBezTo>
                  <a:pt x="1213438" y="-58464"/>
                  <a:pt x="1419331" y="28500"/>
                  <a:pt x="1593391" y="0"/>
                </a:cubicBezTo>
                <a:cubicBezTo>
                  <a:pt x="1767451" y="-28500"/>
                  <a:pt x="1933955" y="50277"/>
                  <a:pt x="2048645" y="0"/>
                </a:cubicBezTo>
                <a:cubicBezTo>
                  <a:pt x="2163335" y="-50277"/>
                  <a:pt x="2519004" y="55011"/>
                  <a:pt x="2731527" y="0"/>
                </a:cubicBezTo>
                <a:cubicBezTo>
                  <a:pt x="2944050" y="-55011"/>
                  <a:pt x="2987684" y="50953"/>
                  <a:pt x="3243688" y="0"/>
                </a:cubicBezTo>
                <a:cubicBezTo>
                  <a:pt x="3499692" y="-50953"/>
                  <a:pt x="3526796" y="5026"/>
                  <a:pt x="3642036" y="0"/>
                </a:cubicBezTo>
                <a:cubicBezTo>
                  <a:pt x="3757276" y="-5026"/>
                  <a:pt x="3937478" y="52492"/>
                  <a:pt x="4097290" y="0"/>
                </a:cubicBezTo>
                <a:cubicBezTo>
                  <a:pt x="4257102" y="-52492"/>
                  <a:pt x="4386773" y="33877"/>
                  <a:pt x="4666358" y="0"/>
                </a:cubicBezTo>
                <a:cubicBezTo>
                  <a:pt x="4945943" y="-33877"/>
                  <a:pt x="4954618" y="35557"/>
                  <a:pt x="5064706" y="0"/>
                </a:cubicBezTo>
                <a:cubicBezTo>
                  <a:pt x="5174794" y="-35557"/>
                  <a:pt x="5556832" y="11265"/>
                  <a:pt x="5690681" y="0"/>
                </a:cubicBezTo>
                <a:cubicBezTo>
                  <a:pt x="5722508" y="128748"/>
                  <a:pt x="5671258" y="278757"/>
                  <a:pt x="5690681" y="369332"/>
                </a:cubicBezTo>
                <a:cubicBezTo>
                  <a:pt x="5502979" y="422197"/>
                  <a:pt x="5451759" y="362919"/>
                  <a:pt x="5235427" y="369332"/>
                </a:cubicBezTo>
                <a:cubicBezTo>
                  <a:pt x="5019095" y="375745"/>
                  <a:pt x="4846250" y="354790"/>
                  <a:pt x="4609452" y="369332"/>
                </a:cubicBezTo>
                <a:cubicBezTo>
                  <a:pt x="4372654" y="383874"/>
                  <a:pt x="4273954" y="356302"/>
                  <a:pt x="4040384" y="369332"/>
                </a:cubicBezTo>
                <a:cubicBezTo>
                  <a:pt x="3806814" y="382362"/>
                  <a:pt x="3553162" y="311336"/>
                  <a:pt x="3357502" y="369332"/>
                </a:cubicBezTo>
                <a:cubicBezTo>
                  <a:pt x="3161842" y="427328"/>
                  <a:pt x="3091454" y="317610"/>
                  <a:pt x="2845341" y="369332"/>
                </a:cubicBezTo>
                <a:cubicBezTo>
                  <a:pt x="2599228" y="421054"/>
                  <a:pt x="2501051" y="305496"/>
                  <a:pt x="2219366" y="369332"/>
                </a:cubicBezTo>
                <a:cubicBezTo>
                  <a:pt x="1937681" y="433168"/>
                  <a:pt x="1791201" y="322851"/>
                  <a:pt x="1593391" y="369332"/>
                </a:cubicBezTo>
                <a:cubicBezTo>
                  <a:pt x="1395582" y="415813"/>
                  <a:pt x="1142544" y="345880"/>
                  <a:pt x="1024323" y="369332"/>
                </a:cubicBezTo>
                <a:cubicBezTo>
                  <a:pt x="906102" y="392784"/>
                  <a:pt x="279450" y="296315"/>
                  <a:pt x="0" y="369332"/>
                </a:cubicBezTo>
                <a:cubicBezTo>
                  <a:pt x="-20373" y="281958"/>
                  <a:pt x="30103" y="177020"/>
                  <a:pt x="0" y="0"/>
                </a:cubicBezTo>
                <a:close/>
              </a:path>
              <a:path w="5690681" h="369332" stroke="0" extrusionOk="0">
                <a:moveTo>
                  <a:pt x="0" y="0"/>
                </a:moveTo>
                <a:cubicBezTo>
                  <a:pt x="109846" y="-9166"/>
                  <a:pt x="285099" y="25634"/>
                  <a:pt x="455254" y="0"/>
                </a:cubicBezTo>
                <a:cubicBezTo>
                  <a:pt x="625409" y="-25634"/>
                  <a:pt x="854456" y="37581"/>
                  <a:pt x="1024323" y="0"/>
                </a:cubicBezTo>
                <a:cubicBezTo>
                  <a:pt x="1194190" y="-37581"/>
                  <a:pt x="1290389" y="38889"/>
                  <a:pt x="1422670" y="0"/>
                </a:cubicBezTo>
                <a:cubicBezTo>
                  <a:pt x="1554951" y="-38889"/>
                  <a:pt x="1679874" y="15337"/>
                  <a:pt x="1934832" y="0"/>
                </a:cubicBezTo>
                <a:cubicBezTo>
                  <a:pt x="2189790" y="-15337"/>
                  <a:pt x="2177665" y="23040"/>
                  <a:pt x="2333179" y="0"/>
                </a:cubicBezTo>
                <a:cubicBezTo>
                  <a:pt x="2488693" y="-23040"/>
                  <a:pt x="2649378" y="40034"/>
                  <a:pt x="2845341" y="0"/>
                </a:cubicBezTo>
                <a:cubicBezTo>
                  <a:pt x="3041304" y="-40034"/>
                  <a:pt x="3187654" y="66364"/>
                  <a:pt x="3528222" y="0"/>
                </a:cubicBezTo>
                <a:cubicBezTo>
                  <a:pt x="3868790" y="-66364"/>
                  <a:pt x="3930050" y="18487"/>
                  <a:pt x="4097290" y="0"/>
                </a:cubicBezTo>
                <a:cubicBezTo>
                  <a:pt x="4264530" y="-18487"/>
                  <a:pt x="4410408" y="5923"/>
                  <a:pt x="4552545" y="0"/>
                </a:cubicBezTo>
                <a:cubicBezTo>
                  <a:pt x="4694682" y="-5923"/>
                  <a:pt x="4835015" y="15002"/>
                  <a:pt x="4950892" y="0"/>
                </a:cubicBezTo>
                <a:cubicBezTo>
                  <a:pt x="5066769" y="-15002"/>
                  <a:pt x="5428406" y="72977"/>
                  <a:pt x="5690681" y="0"/>
                </a:cubicBezTo>
                <a:cubicBezTo>
                  <a:pt x="5691716" y="125849"/>
                  <a:pt x="5684449" y="237001"/>
                  <a:pt x="5690681" y="369332"/>
                </a:cubicBezTo>
                <a:cubicBezTo>
                  <a:pt x="5493762" y="417084"/>
                  <a:pt x="5386679" y="343062"/>
                  <a:pt x="5235427" y="369332"/>
                </a:cubicBezTo>
                <a:cubicBezTo>
                  <a:pt x="5084175" y="395602"/>
                  <a:pt x="4966170" y="348552"/>
                  <a:pt x="4723265" y="369332"/>
                </a:cubicBezTo>
                <a:cubicBezTo>
                  <a:pt x="4480360" y="390112"/>
                  <a:pt x="4392984" y="364773"/>
                  <a:pt x="4097290" y="369332"/>
                </a:cubicBezTo>
                <a:cubicBezTo>
                  <a:pt x="3801597" y="373891"/>
                  <a:pt x="3734698" y="339472"/>
                  <a:pt x="3585129" y="369332"/>
                </a:cubicBezTo>
                <a:cubicBezTo>
                  <a:pt x="3435560" y="399192"/>
                  <a:pt x="3327972" y="336434"/>
                  <a:pt x="3072968" y="369332"/>
                </a:cubicBezTo>
                <a:cubicBezTo>
                  <a:pt x="2817964" y="402230"/>
                  <a:pt x="2765790" y="345454"/>
                  <a:pt x="2674620" y="369332"/>
                </a:cubicBezTo>
                <a:cubicBezTo>
                  <a:pt x="2583450" y="393210"/>
                  <a:pt x="2379504" y="336341"/>
                  <a:pt x="2162459" y="369332"/>
                </a:cubicBezTo>
                <a:cubicBezTo>
                  <a:pt x="1945414" y="402323"/>
                  <a:pt x="1786887" y="361949"/>
                  <a:pt x="1650297" y="369332"/>
                </a:cubicBezTo>
                <a:cubicBezTo>
                  <a:pt x="1513707" y="376715"/>
                  <a:pt x="1293373" y="351369"/>
                  <a:pt x="1195043" y="369332"/>
                </a:cubicBezTo>
                <a:cubicBezTo>
                  <a:pt x="1096713" y="387295"/>
                  <a:pt x="832005" y="364254"/>
                  <a:pt x="739789" y="369332"/>
                </a:cubicBezTo>
                <a:cubicBezTo>
                  <a:pt x="647573" y="374410"/>
                  <a:pt x="244867" y="330984"/>
                  <a:pt x="0" y="369332"/>
                </a:cubicBezTo>
                <a:cubicBezTo>
                  <a:pt x="-34621" y="219576"/>
                  <a:pt x="13967" y="12724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6814991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o-RO" dirty="0">
                <a:highlight>
                  <a:srgbClr val="FFFF00"/>
                </a:highlight>
              </a:rPr>
              <a:t>Componente</a:t>
            </a:r>
            <a:r>
              <a:rPr lang="ro-RO" dirty="0"/>
              <a:t>: globul ocular și organele anexe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9B4B080-337D-4AF3-896A-5F7D673B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63" y="2330205"/>
            <a:ext cx="7879404" cy="429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5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97C2-DDC4-41F2-A7AC-91956E632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29" y="1397608"/>
            <a:ext cx="11233031" cy="4351338"/>
          </a:xfrm>
          <a:custGeom>
            <a:avLst/>
            <a:gdLst>
              <a:gd name="connsiteX0" fmla="*/ 0 w 11233031"/>
              <a:gd name="connsiteY0" fmla="*/ 0 h 4351338"/>
              <a:gd name="connsiteX1" fmla="*/ 703542 w 11233031"/>
              <a:gd name="connsiteY1" fmla="*/ 0 h 4351338"/>
              <a:gd name="connsiteX2" fmla="*/ 957764 w 11233031"/>
              <a:gd name="connsiteY2" fmla="*/ 0 h 4351338"/>
              <a:gd name="connsiteX3" fmla="*/ 1324315 w 11233031"/>
              <a:gd name="connsiteY3" fmla="*/ 0 h 4351338"/>
              <a:gd name="connsiteX4" fmla="*/ 1915527 w 11233031"/>
              <a:gd name="connsiteY4" fmla="*/ 0 h 4351338"/>
              <a:gd name="connsiteX5" fmla="*/ 2619070 w 11233031"/>
              <a:gd name="connsiteY5" fmla="*/ 0 h 4351338"/>
              <a:gd name="connsiteX6" fmla="*/ 3210282 w 11233031"/>
              <a:gd name="connsiteY6" fmla="*/ 0 h 4351338"/>
              <a:gd name="connsiteX7" fmla="*/ 3576834 w 11233031"/>
              <a:gd name="connsiteY7" fmla="*/ 0 h 4351338"/>
              <a:gd name="connsiteX8" fmla="*/ 4392706 w 11233031"/>
              <a:gd name="connsiteY8" fmla="*/ 0 h 4351338"/>
              <a:gd name="connsiteX9" fmla="*/ 4983918 w 11233031"/>
              <a:gd name="connsiteY9" fmla="*/ 0 h 4351338"/>
              <a:gd name="connsiteX10" fmla="*/ 5799791 w 11233031"/>
              <a:gd name="connsiteY10" fmla="*/ 0 h 4351338"/>
              <a:gd name="connsiteX11" fmla="*/ 6391003 w 11233031"/>
              <a:gd name="connsiteY11" fmla="*/ 0 h 4351338"/>
              <a:gd name="connsiteX12" fmla="*/ 6982216 w 11233031"/>
              <a:gd name="connsiteY12" fmla="*/ 0 h 4351338"/>
              <a:gd name="connsiteX13" fmla="*/ 7461097 w 11233031"/>
              <a:gd name="connsiteY13" fmla="*/ 0 h 4351338"/>
              <a:gd name="connsiteX14" fmla="*/ 7939979 w 11233031"/>
              <a:gd name="connsiteY14" fmla="*/ 0 h 4351338"/>
              <a:gd name="connsiteX15" fmla="*/ 8643522 w 11233031"/>
              <a:gd name="connsiteY15" fmla="*/ 0 h 4351338"/>
              <a:gd name="connsiteX16" fmla="*/ 9347064 w 11233031"/>
              <a:gd name="connsiteY16" fmla="*/ 0 h 4351338"/>
              <a:gd name="connsiteX17" fmla="*/ 10050607 w 11233031"/>
              <a:gd name="connsiteY17" fmla="*/ 0 h 4351338"/>
              <a:gd name="connsiteX18" fmla="*/ 10529489 w 11233031"/>
              <a:gd name="connsiteY18" fmla="*/ 0 h 4351338"/>
              <a:gd name="connsiteX19" fmla="*/ 11233031 w 11233031"/>
              <a:gd name="connsiteY19" fmla="*/ 0 h 4351338"/>
              <a:gd name="connsiteX20" fmla="*/ 11233031 w 11233031"/>
              <a:gd name="connsiteY20" fmla="*/ 543917 h 4351338"/>
              <a:gd name="connsiteX21" fmla="*/ 11233031 w 11233031"/>
              <a:gd name="connsiteY21" fmla="*/ 1131348 h 4351338"/>
              <a:gd name="connsiteX22" fmla="*/ 11233031 w 11233031"/>
              <a:gd name="connsiteY22" fmla="*/ 1675265 h 4351338"/>
              <a:gd name="connsiteX23" fmla="*/ 11233031 w 11233031"/>
              <a:gd name="connsiteY23" fmla="*/ 2175669 h 4351338"/>
              <a:gd name="connsiteX24" fmla="*/ 11233031 w 11233031"/>
              <a:gd name="connsiteY24" fmla="*/ 2719586 h 4351338"/>
              <a:gd name="connsiteX25" fmla="*/ 11233031 w 11233031"/>
              <a:gd name="connsiteY25" fmla="*/ 3350530 h 4351338"/>
              <a:gd name="connsiteX26" fmla="*/ 11233031 w 11233031"/>
              <a:gd name="connsiteY26" fmla="*/ 3807421 h 4351338"/>
              <a:gd name="connsiteX27" fmla="*/ 11233031 w 11233031"/>
              <a:gd name="connsiteY27" fmla="*/ 4351338 h 4351338"/>
              <a:gd name="connsiteX28" fmla="*/ 10417158 w 11233031"/>
              <a:gd name="connsiteY28" fmla="*/ 4351338 h 4351338"/>
              <a:gd name="connsiteX29" fmla="*/ 9713616 w 11233031"/>
              <a:gd name="connsiteY29" fmla="*/ 4351338 h 4351338"/>
              <a:gd name="connsiteX30" fmla="*/ 9010073 w 11233031"/>
              <a:gd name="connsiteY30" fmla="*/ 4351338 h 4351338"/>
              <a:gd name="connsiteX31" fmla="*/ 8643522 w 11233031"/>
              <a:gd name="connsiteY31" fmla="*/ 4351338 h 4351338"/>
              <a:gd name="connsiteX32" fmla="*/ 8276970 w 11233031"/>
              <a:gd name="connsiteY32" fmla="*/ 4351338 h 4351338"/>
              <a:gd name="connsiteX33" fmla="*/ 7573428 w 11233031"/>
              <a:gd name="connsiteY33" fmla="*/ 4351338 h 4351338"/>
              <a:gd name="connsiteX34" fmla="*/ 7319207 w 11233031"/>
              <a:gd name="connsiteY34" fmla="*/ 4351338 h 4351338"/>
              <a:gd name="connsiteX35" fmla="*/ 6952655 w 11233031"/>
              <a:gd name="connsiteY35" fmla="*/ 4351338 h 4351338"/>
              <a:gd name="connsiteX36" fmla="*/ 6473773 w 11233031"/>
              <a:gd name="connsiteY36" fmla="*/ 4351338 h 4351338"/>
              <a:gd name="connsiteX37" fmla="*/ 6107222 w 11233031"/>
              <a:gd name="connsiteY37" fmla="*/ 4351338 h 4351338"/>
              <a:gd name="connsiteX38" fmla="*/ 5516009 w 11233031"/>
              <a:gd name="connsiteY38" fmla="*/ 4351338 h 4351338"/>
              <a:gd name="connsiteX39" fmla="*/ 4812467 w 11233031"/>
              <a:gd name="connsiteY39" fmla="*/ 4351338 h 4351338"/>
              <a:gd name="connsiteX40" fmla="*/ 4445915 w 11233031"/>
              <a:gd name="connsiteY40" fmla="*/ 4351338 h 4351338"/>
              <a:gd name="connsiteX41" fmla="*/ 3630043 w 11233031"/>
              <a:gd name="connsiteY41" fmla="*/ 4351338 h 4351338"/>
              <a:gd name="connsiteX42" fmla="*/ 2814170 w 11233031"/>
              <a:gd name="connsiteY42" fmla="*/ 4351338 h 4351338"/>
              <a:gd name="connsiteX43" fmla="*/ 2559949 w 11233031"/>
              <a:gd name="connsiteY43" fmla="*/ 4351338 h 4351338"/>
              <a:gd name="connsiteX44" fmla="*/ 2305727 w 11233031"/>
              <a:gd name="connsiteY44" fmla="*/ 4351338 h 4351338"/>
              <a:gd name="connsiteX45" fmla="*/ 1939176 w 11233031"/>
              <a:gd name="connsiteY45" fmla="*/ 4351338 h 4351338"/>
              <a:gd name="connsiteX46" fmla="*/ 1684955 w 11233031"/>
              <a:gd name="connsiteY46" fmla="*/ 4351338 h 4351338"/>
              <a:gd name="connsiteX47" fmla="*/ 1093742 w 11233031"/>
              <a:gd name="connsiteY47" fmla="*/ 4351338 h 4351338"/>
              <a:gd name="connsiteX48" fmla="*/ 502530 w 11233031"/>
              <a:gd name="connsiteY48" fmla="*/ 4351338 h 4351338"/>
              <a:gd name="connsiteX49" fmla="*/ 0 w 11233031"/>
              <a:gd name="connsiteY49" fmla="*/ 4351338 h 4351338"/>
              <a:gd name="connsiteX50" fmla="*/ 0 w 11233031"/>
              <a:gd name="connsiteY50" fmla="*/ 3720394 h 4351338"/>
              <a:gd name="connsiteX51" fmla="*/ 0 w 11233031"/>
              <a:gd name="connsiteY51" fmla="*/ 3307017 h 4351338"/>
              <a:gd name="connsiteX52" fmla="*/ 0 w 11233031"/>
              <a:gd name="connsiteY52" fmla="*/ 2719586 h 4351338"/>
              <a:gd name="connsiteX53" fmla="*/ 0 w 11233031"/>
              <a:gd name="connsiteY53" fmla="*/ 2219182 h 4351338"/>
              <a:gd name="connsiteX54" fmla="*/ 0 w 11233031"/>
              <a:gd name="connsiteY54" fmla="*/ 1762292 h 4351338"/>
              <a:gd name="connsiteX55" fmla="*/ 0 w 11233031"/>
              <a:gd name="connsiteY55" fmla="*/ 1305401 h 4351338"/>
              <a:gd name="connsiteX56" fmla="*/ 0 w 11233031"/>
              <a:gd name="connsiteY56" fmla="*/ 804998 h 4351338"/>
              <a:gd name="connsiteX57" fmla="*/ 0 w 11233031"/>
              <a:gd name="connsiteY57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233031" h="4351338" fill="none" extrusionOk="0">
                <a:moveTo>
                  <a:pt x="0" y="0"/>
                </a:moveTo>
                <a:cubicBezTo>
                  <a:pt x="209159" y="-58344"/>
                  <a:pt x="416119" y="6140"/>
                  <a:pt x="703542" y="0"/>
                </a:cubicBezTo>
                <a:cubicBezTo>
                  <a:pt x="990965" y="-6140"/>
                  <a:pt x="842243" y="11602"/>
                  <a:pt x="957764" y="0"/>
                </a:cubicBezTo>
                <a:cubicBezTo>
                  <a:pt x="1073285" y="-11602"/>
                  <a:pt x="1186702" y="27679"/>
                  <a:pt x="1324315" y="0"/>
                </a:cubicBezTo>
                <a:cubicBezTo>
                  <a:pt x="1461928" y="-27679"/>
                  <a:pt x="1629216" y="45009"/>
                  <a:pt x="1915527" y="0"/>
                </a:cubicBezTo>
                <a:cubicBezTo>
                  <a:pt x="2201838" y="-45009"/>
                  <a:pt x="2331013" y="32976"/>
                  <a:pt x="2619070" y="0"/>
                </a:cubicBezTo>
                <a:cubicBezTo>
                  <a:pt x="2907127" y="-32976"/>
                  <a:pt x="3081444" y="8737"/>
                  <a:pt x="3210282" y="0"/>
                </a:cubicBezTo>
                <a:cubicBezTo>
                  <a:pt x="3339120" y="-8737"/>
                  <a:pt x="3495526" y="39778"/>
                  <a:pt x="3576834" y="0"/>
                </a:cubicBezTo>
                <a:cubicBezTo>
                  <a:pt x="3658142" y="-39778"/>
                  <a:pt x="4076189" y="71722"/>
                  <a:pt x="4392706" y="0"/>
                </a:cubicBezTo>
                <a:cubicBezTo>
                  <a:pt x="4709223" y="-71722"/>
                  <a:pt x="4761964" y="5231"/>
                  <a:pt x="4983918" y="0"/>
                </a:cubicBezTo>
                <a:cubicBezTo>
                  <a:pt x="5205872" y="-5231"/>
                  <a:pt x="5612244" y="63909"/>
                  <a:pt x="5799791" y="0"/>
                </a:cubicBezTo>
                <a:cubicBezTo>
                  <a:pt x="5987338" y="-63909"/>
                  <a:pt x="6253414" y="57076"/>
                  <a:pt x="6391003" y="0"/>
                </a:cubicBezTo>
                <a:cubicBezTo>
                  <a:pt x="6528592" y="-57076"/>
                  <a:pt x="6695071" y="11366"/>
                  <a:pt x="6982216" y="0"/>
                </a:cubicBezTo>
                <a:cubicBezTo>
                  <a:pt x="7269361" y="-11366"/>
                  <a:pt x="7331473" y="34906"/>
                  <a:pt x="7461097" y="0"/>
                </a:cubicBezTo>
                <a:cubicBezTo>
                  <a:pt x="7590721" y="-34906"/>
                  <a:pt x="7842517" y="8528"/>
                  <a:pt x="7939979" y="0"/>
                </a:cubicBezTo>
                <a:cubicBezTo>
                  <a:pt x="8037441" y="-8528"/>
                  <a:pt x="8356866" y="65104"/>
                  <a:pt x="8643522" y="0"/>
                </a:cubicBezTo>
                <a:cubicBezTo>
                  <a:pt x="8930178" y="-65104"/>
                  <a:pt x="9138577" y="2323"/>
                  <a:pt x="9347064" y="0"/>
                </a:cubicBezTo>
                <a:cubicBezTo>
                  <a:pt x="9555551" y="-2323"/>
                  <a:pt x="9718972" y="81514"/>
                  <a:pt x="10050607" y="0"/>
                </a:cubicBezTo>
                <a:cubicBezTo>
                  <a:pt x="10382242" y="-81514"/>
                  <a:pt x="10304933" y="52436"/>
                  <a:pt x="10529489" y="0"/>
                </a:cubicBezTo>
                <a:cubicBezTo>
                  <a:pt x="10754045" y="-52436"/>
                  <a:pt x="11031849" y="43590"/>
                  <a:pt x="11233031" y="0"/>
                </a:cubicBezTo>
                <a:cubicBezTo>
                  <a:pt x="11289080" y="271382"/>
                  <a:pt x="11218205" y="285284"/>
                  <a:pt x="11233031" y="543917"/>
                </a:cubicBezTo>
                <a:cubicBezTo>
                  <a:pt x="11247857" y="802550"/>
                  <a:pt x="11221798" y="955550"/>
                  <a:pt x="11233031" y="1131348"/>
                </a:cubicBezTo>
                <a:cubicBezTo>
                  <a:pt x="11244264" y="1307146"/>
                  <a:pt x="11190822" y="1427859"/>
                  <a:pt x="11233031" y="1675265"/>
                </a:cubicBezTo>
                <a:cubicBezTo>
                  <a:pt x="11275240" y="1922671"/>
                  <a:pt x="11181260" y="2033602"/>
                  <a:pt x="11233031" y="2175669"/>
                </a:cubicBezTo>
                <a:cubicBezTo>
                  <a:pt x="11284802" y="2317736"/>
                  <a:pt x="11207231" y="2592424"/>
                  <a:pt x="11233031" y="2719586"/>
                </a:cubicBezTo>
                <a:cubicBezTo>
                  <a:pt x="11258831" y="2846748"/>
                  <a:pt x="11196434" y="3130448"/>
                  <a:pt x="11233031" y="3350530"/>
                </a:cubicBezTo>
                <a:cubicBezTo>
                  <a:pt x="11269628" y="3570612"/>
                  <a:pt x="11230162" y="3681462"/>
                  <a:pt x="11233031" y="3807421"/>
                </a:cubicBezTo>
                <a:cubicBezTo>
                  <a:pt x="11235900" y="3933380"/>
                  <a:pt x="11231345" y="4221218"/>
                  <a:pt x="11233031" y="4351338"/>
                </a:cubicBezTo>
                <a:cubicBezTo>
                  <a:pt x="10923637" y="4352602"/>
                  <a:pt x="10733336" y="4336033"/>
                  <a:pt x="10417158" y="4351338"/>
                </a:cubicBezTo>
                <a:cubicBezTo>
                  <a:pt x="10100980" y="4366643"/>
                  <a:pt x="9858900" y="4287531"/>
                  <a:pt x="9713616" y="4351338"/>
                </a:cubicBezTo>
                <a:cubicBezTo>
                  <a:pt x="9568332" y="4415145"/>
                  <a:pt x="9321823" y="4299941"/>
                  <a:pt x="9010073" y="4351338"/>
                </a:cubicBezTo>
                <a:cubicBezTo>
                  <a:pt x="8698323" y="4402735"/>
                  <a:pt x="8796614" y="4330646"/>
                  <a:pt x="8643522" y="4351338"/>
                </a:cubicBezTo>
                <a:cubicBezTo>
                  <a:pt x="8490430" y="4372030"/>
                  <a:pt x="8369211" y="4350823"/>
                  <a:pt x="8276970" y="4351338"/>
                </a:cubicBezTo>
                <a:cubicBezTo>
                  <a:pt x="8184729" y="4351853"/>
                  <a:pt x="7880994" y="4323029"/>
                  <a:pt x="7573428" y="4351338"/>
                </a:cubicBezTo>
                <a:cubicBezTo>
                  <a:pt x="7265862" y="4379647"/>
                  <a:pt x="7423341" y="4332725"/>
                  <a:pt x="7319207" y="4351338"/>
                </a:cubicBezTo>
                <a:cubicBezTo>
                  <a:pt x="7215073" y="4369951"/>
                  <a:pt x="7079155" y="4325084"/>
                  <a:pt x="6952655" y="4351338"/>
                </a:cubicBezTo>
                <a:cubicBezTo>
                  <a:pt x="6826155" y="4377592"/>
                  <a:pt x="6611407" y="4348999"/>
                  <a:pt x="6473773" y="4351338"/>
                </a:cubicBezTo>
                <a:cubicBezTo>
                  <a:pt x="6336139" y="4353677"/>
                  <a:pt x="6189302" y="4315096"/>
                  <a:pt x="6107222" y="4351338"/>
                </a:cubicBezTo>
                <a:cubicBezTo>
                  <a:pt x="6025142" y="4387580"/>
                  <a:pt x="5680539" y="4307471"/>
                  <a:pt x="5516009" y="4351338"/>
                </a:cubicBezTo>
                <a:cubicBezTo>
                  <a:pt x="5351479" y="4395205"/>
                  <a:pt x="5030284" y="4297796"/>
                  <a:pt x="4812467" y="4351338"/>
                </a:cubicBezTo>
                <a:cubicBezTo>
                  <a:pt x="4594650" y="4404880"/>
                  <a:pt x="4519587" y="4322755"/>
                  <a:pt x="4445915" y="4351338"/>
                </a:cubicBezTo>
                <a:cubicBezTo>
                  <a:pt x="4372243" y="4379921"/>
                  <a:pt x="3960418" y="4259963"/>
                  <a:pt x="3630043" y="4351338"/>
                </a:cubicBezTo>
                <a:cubicBezTo>
                  <a:pt x="3299668" y="4442713"/>
                  <a:pt x="3182401" y="4337444"/>
                  <a:pt x="2814170" y="4351338"/>
                </a:cubicBezTo>
                <a:cubicBezTo>
                  <a:pt x="2445939" y="4365232"/>
                  <a:pt x="2611454" y="4330447"/>
                  <a:pt x="2559949" y="4351338"/>
                </a:cubicBezTo>
                <a:cubicBezTo>
                  <a:pt x="2508444" y="4372229"/>
                  <a:pt x="2399678" y="4350621"/>
                  <a:pt x="2305727" y="4351338"/>
                </a:cubicBezTo>
                <a:cubicBezTo>
                  <a:pt x="2211776" y="4352055"/>
                  <a:pt x="2044992" y="4307437"/>
                  <a:pt x="1939176" y="4351338"/>
                </a:cubicBezTo>
                <a:cubicBezTo>
                  <a:pt x="1833360" y="4395239"/>
                  <a:pt x="1782216" y="4335898"/>
                  <a:pt x="1684955" y="4351338"/>
                </a:cubicBezTo>
                <a:cubicBezTo>
                  <a:pt x="1587694" y="4366778"/>
                  <a:pt x="1294337" y="4297132"/>
                  <a:pt x="1093742" y="4351338"/>
                </a:cubicBezTo>
                <a:cubicBezTo>
                  <a:pt x="893147" y="4405544"/>
                  <a:pt x="639088" y="4314854"/>
                  <a:pt x="502530" y="4351338"/>
                </a:cubicBezTo>
                <a:cubicBezTo>
                  <a:pt x="365972" y="4387822"/>
                  <a:pt x="106456" y="4313856"/>
                  <a:pt x="0" y="4351338"/>
                </a:cubicBezTo>
                <a:cubicBezTo>
                  <a:pt x="-44737" y="4133513"/>
                  <a:pt x="73242" y="3912251"/>
                  <a:pt x="0" y="3720394"/>
                </a:cubicBezTo>
                <a:cubicBezTo>
                  <a:pt x="-73242" y="3528537"/>
                  <a:pt x="26472" y="3413115"/>
                  <a:pt x="0" y="3307017"/>
                </a:cubicBezTo>
                <a:cubicBezTo>
                  <a:pt x="-26472" y="3200919"/>
                  <a:pt x="37703" y="2945167"/>
                  <a:pt x="0" y="2719586"/>
                </a:cubicBezTo>
                <a:cubicBezTo>
                  <a:pt x="-37703" y="2494005"/>
                  <a:pt x="30562" y="2383919"/>
                  <a:pt x="0" y="2219182"/>
                </a:cubicBezTo>
                <a:cubicBezTo>
                  <a:pt x="-30562" y="2054445"/>
                  <a:pt x="25728" y="1976644"/>
                  <a:pt x="0" y="1762292"/>
                </a:cubicBezTo>
                <a:cubicBezTo>
                  <a:pt x="-25728" y="1547940"/>
                  <a:pt x="44902" y="1459376"/>
                  <a:pt x="0" y="1305401"/>
                </a:cubicBezTo>
                <a:cubicBezTo>
                  <a:pt x="-44902" y="1151426"/>
                  <a:pt x="25874" y="1013151"/>
                  <a:pt x="0" y="804998"/>
                </a:cubicBezTo>
                <a:cubicBezTo>
                  <a:pt x="-25874" y="596845"/>
                  <a:pt x="29823" y="300055"/>
                  <a:pt x="0" y="0"/>
                </a:cubicBezTo>
                <a:close/>
              </a:path>
              <a:path w="11233031" h="4351338" stroke="0" extrusionOk="0">
                <a:moveTo>
                  <a:pt x="0" y="0"/>
                </a:moveTo>
                <a:cubicBezTo>
                  <a:pt x="129979" y="-53155"/>
                  <a:pt x="438372" y="41462"/>
                  <a:pt x="591212" y="0"/>
                </a:cubicBezTo>
                <a:cubicBezTo>
                  <a:pt x="744052" y="-41462"/>
                  <a:pt x="965630" y="41026"/>
                  <a:pt x="1294755" y="0"/>
                </a:cubicBezTo>
                <a:cubicBezTo>
                  <a:pt x="1623880" y="-41026"/>
                  <a:pt x="1886961" y="80824"/>
                  <a:pt x="2110627" y="0"/>
                </a:cubicBezTo>
                <a:cubicBezTo>
                  <a:pt x="2334293" y="-80824"/>
                  <a:pt x="2259495" y="15848"/>
                  <a:pt x="2364849" y="0"/>
                </a:cubicBezTo>
                <a:cubicBezTo>
                  <a:pt x="2470203" y="-15848"/>
                  <a:pt x="2577412" y="23007"/>
                  <a:pt x="2731400" y="0"/>
                </a:cubicBezTo>
                <a:cubicBezTo>
                  <a:pt x="2885388" y="-23007"/>
                  <a:pt x="3205504" y="15368"/>
                  <a:pt x="3434943" y="0"/>
                </a:cubicBezTo>
                <a:cubicBezTo>
                  <a:pt x="3664382" y="-15368"/>
                  <a:pt x="3844760" y="53030"/>
                  <a:pt x="4138485" y="0"/>
                </a:cubicBezTo>
                <a:cubicBezTo>
                  <a:pt x="4432210" y="-53030"/>
                  <a:pt x="4309620" y="29153"/>
                  <a:pt x="4392706" y="0"/>
                </a:cubicBezTo>
                <a:cubicBezTo>
                  <a:pt x="4475792" y="-29153"/>
                  <a:pt x="4856449" y="64016"/>
                  <a:pt x="4983918" y="0"/>
                </a:cubicBezTo>
                <a:cubicBezTo>
                  <a:pt x="5111387" y="-64016"/>
                  <a:pt x="5336235" y="21202"/>
                  <a:pt x="5462800" y="0"/>
                </a:cubicBezTo>
                <a:cubicBezTo>
                  <a:pt x="5589365" y="-21202"/>
                  <a:pt x="5893464" y="80752"/>
                  <a:pt x="6278673" y="0"/>
                </a:cubicBezTo>
                <a:cubicBezTo>
                  <a:pt x="6663882" y="-80752"/>
                  <a:pt x="6466120" y="4737"/>
                  <a:pt x="6532894" y="0"/>
                </a:cubicBezTo>
                <a:cubicBezTo>
                  <a:pt x="6599668" y="-4737"/>
                  <a:pt x="7176412" y="16194"/>
                  <a:pt x="7348767" y="0"/>
                </a:cubicBezTo>
                <a:cubicBezTo>
                  <a:pt x="7521122" y="-16194"/>
                  <a:pt x="7703499" y="56463"/>
                  <a:pt x="7827649" y="0"/>
                </a:cubicBezTo>
                <a:cubicBezTo>
                  <a:pt x="7951799" y="-56463"/>
                  <a:pt x="8241416" y="13209"/>
                  <a:pt x="8418861" y="0"/>
                </a:cubicBezTo>
                <a:cubicBezTo>
                  <a:pt x="8596306" y="-13209"/>
                  <a:pt x="8634933" y="31508"/>
                  <a:pt x="8785413" y="0"/>
                </a:cubicBezTo>
                <a:cubicBezTo>
                  <a:pt x="8935893" y="-31508"/>
                  <a:pt x="8957015" y="21664"/>
                  <a:pt x="9039634" y="0"/>
                </a:cubicBezTo>
                <a:cubicBezTo>
                  <a:pt x="9122253" y="-21664"/>
                  <a:pt x="9471818" y="58254"/>
                  <a:pt x="9743176" y="0"/>
                </a:cubicBezTo>
                <a:cubicBezTo>
                  <a:pt x="10014534" y="-58254"/>
                  <a:pt x="10353909" y="55749"/>
                  <a:pt x="10559049" y="0"/>
                </a:cubicBezTo>
                <a:cubicBezTo>
                  <a:pt x="10764189" y="-55749"/>
                  <a:pt x="10989035" y="29572"/>
                  <a:pt x="11233031" y="0"/>
                </a:cubicBezTo>
                <a:cubicBezTo>
                  <a:pt x="11268759" y="205079"/>
                  <a:pt x="11182444" y="376082"/>
                  <a:pt x="11233031" y="500404"/>
                </a:cubicBezTo>
                <a:cubicBezTo>
                  <a:pt x="11283618" y="624726"/>
                  <a:pt x="11163598" y="880312"/>
                  <a:pt x="11233031" y="1087835"/>
                </a:cubicBezTo>
                <a:cubicBezTo>
                  <a:pt x="11302464" y="1295358"/>
                  <a:pt x="11195133" y="1438581"/>
                  <a:pt x="11233031" y="1631752"/>
                </a:cubicBezTo>
                <a:cubicBezTo>
                  <a:pt x="11270929" y="1824923"/>
                  <a:pt x="11213097" y="2027571"/>
                  <a:pt x="11233031" y="2219182"/>
                </a:cubicBezTo>
                <a:cubicBezTo>
                  <a:pt x="11252965" y="2410793"/>
                  <a:pt x="11189438" y="2502302"/>
                  <a:pt x="11233031" y="2632559"/>
                </a:cubicBezTo>
                <a:cubicBezTo>
                  <a:pt x="11276624" y="2762816"/>
                  <a:pt x="11160999" y="3004163"/>
                  <a:pt x="11233031" y="3263504"/>
                </a:cubicBezTo>
                <a:cubicBezTo>
                  <a:pt x="11305063" y="3522845"/>
                  <a:pt x="11206202" y="3530177"/>
                  <a:pt x="11233031" y="3720394"/>
                </a:cubicBezTo>
                <a:cubicBezTo>
                  <a:pt x="11259860" y="3910611"/>
                  <a:pt x="11194873" y="4174234"/>
                  <a:pt x="11233031" y="4351338"/>
                </a:cubicBezTo>
                <a:cubicBezTo>
                  <a:pt x="11051461" y="4422477"/>
                  <a:pt x="10810060" y="4309966"/>
                  <a:pt x="10417158" y="4351338"/>
                </a:cubicBezTo>
                <a:cubicBezTo>
                  <a:pt x="10024256" y="4392710"/>
                  <a:pt x="10196443" y="4337541"/>
                  <a:pt x="10050607" y="4351338"/>
                </a:cubicBezTo>
                <a:cubicBezTo>
                  <a:pt x="9904771" y="4365135"/>
                  <a:pt x="9789070" y="4327509"/>
                  <a:pt x="9684055" y="4351338"/>
                </a:cubicBezTo>
                <a:cubicBezTo>
                  <a:pt x="9579040" y="4375167"/>
                  <a:pt x="9248823" y="4334980"/>
                  <a:pt x="9092843" y="4351338"/>
                </a:cubicBezTo>
                <a:cubicBezTo>
                  <a:pt x="8936863" y="4367696"/>
                  <a:pt x="8940437" y="4350121"/>
                  <a:pt x="8838622" y="4351338"/>
                </a:cubicBezTo>
                <a:cubicBezTo>
                  <a:pt x="8736807" y="4352555"/>
                  <a:pt x="8638937" y="4341226"/>
                  <a:pt x="8472070" y="4351338"/>
                </a:cubicBezTo>
                <a:cubicBezTo>
                  <a:pt x="8305203" y="4361450"/>
                  <a:pt x="8186113" y="4301765"/>
                  <a:pt x="7993188" y="4351338"/>
                </a:cubicBezTo>
                <a:cubicBezTo>
                  <a:pt x="7800263" y="4400911"/>
                  <a:pt x="7776339" y="4308522"/>
                  <a:pt x="7626637" y="4351338"/>
                </a:cubicBezTo>
                <a:cubicBezTo>
                  <a:pt x="7476935" y="4394154"/>
                  <a:pt x="7013891" y="4277759"/>
                  <a:pt x="6810764" y="4351338"/>
                </a:cubicBezTo>
                <a:cubicBezTo>
                  <a:pt x="6607637" y="4424917"/>
                  <a:pt x="6554793" y="4344596"/>
                  <a:pt x="6444213" y="4351338"/>
                </a:cubicBezTo>
                <a:cubicBezTo>
                  <a:pt x="6333633" y="4358080"/>
                  <a:pt x="6206248" y="4350107"/>
                  <a:pt x="6077661" y="4351338"/>
                </a:cubicBezTo>
                <a:cubicBezTo>
                  <a:pt x="5949074" y="4352569"/>
                  <a:pt x="5542823" y="4319518"/>
                  <a:pt x="5374119" y="4351338"/>
                </a:cubicBezTo>
                <a:cubicBezTo>
                  <a:pt x="5205415" y="4383158"/>
                  <a:pt x="4940698" y="4306479"/>
                  <a:pt x="4782906" y="4351338"/>
                </a:cubicBezTo>
                <a:cubicBezTo>
                  <a:pt x="4625114" y="4396197"/>
                  <a:pt x="4223614" y="4301849"/>
                  <a:pt x="4079364" y="4351338"/>
                </a:cubicBezTo>
                <a:cubicBezTo>
                  <a:pt x="3935114" y="4400827"/>
                  <a:pt x="3909496" y="4344620"/>
                  <a:pt x="3825143" y="4351338"/>
                </a:cubicBezTo>
                <a:cubicBezTo>
                  <a:pt x="3740790" y="4358056"/>
                  <a:pt x="3362444" y="4347082"/>
                  <a:pt x="3121600" y="4351338"/>
                </a:cubicBezTo>
                <a:cubicBezTo>
                  <a:pt x="2880756" y="4355594"/>
                  <a:pt x="2969013" y="4325895"/>
                  <a:pt x="2867379" y="4351338"/>
                </a:cubicBezTo>
                <a:cubicBezTo>
                  <a:pt x="2765745" y="4376781"/>
                  <a:pt x="2305302" y="4259780"/>
                  <a:pt x="2051506" y="4351338"/>
                </a:cubicBezTo>
                <a:cubicBezTo>
                  <a:pt x="1797710" y="4442896"/>
                  <a:pt x="1527295" y="4341135"/>
                  <a:pt x="1235633" y="4351338"/>
                </a:cubicBezTo>
                <a:cubicBezTo>
                  <a:pt x="943971" y="4361541"/>
                  <a:pt x="1045879" y="4309394"/>
                  <a:pt x="869082" y="4351338"/>
                </a:cubicBezTo>
                <a:cubicBezTo>
                  <a:pt x="692285" y="4393282"/>
                  <a:pt x="267279" y="4286546"/>
                  <a:pt x="0" y="4351338"/>
                </a:cubicBezTo>
                <a:cubicBezTo>
                  <a:pt x="-56250" y="4143090"/>
                  <a:pt x="63724" y="4054313"/>
                  <a:pt x="0" y="3807421"/>
                </a:cubicBezTo>
                <a:cubicBezTo>
                  <a:pt x="-63724" y="3560529"/>
                  <a:pt x="14701" y="3512061"/>
                  <a:pt x="0" y="3219990"/>
                </a:cubicBezTo>
                <a:cubicBezTo>
                  <a:pt x="-14701" y="2927919"/>
                  <a:pt x="21706" y="2826941"/>
                  <a:pt x="0" y="2676073"/>
                </a:cubicBezTo>
                <a:cubicBezTo>
                  <a:pt x="-21706" y="2525205"/>
                  <a:pt x="34401" y="2240935"/>
                  <a:pt x="0" y="2045129"/>
                </a:cubicBezTo>
                <a:cubicBezTo>
                  <a:pt x="-34401" y="1849323"/>
                  <a:pt x="19672" y="1733070"/>
                  <a:pt x="0" y="1588238"/>
                </a:cubicBezTo>
                <a:cubicBezTo>
                  <a:pt x="-19672" y="1443406"/>
                  <a:pt x="10809" y="1363449"/>
                  <a:pt x="0" y="1174861"/>
                </a:cubicBezTo>
                <a:cubicBezTo>
                  <a:pt x="-10809" y="986273"/>
                  <a:pt x="58110" y="705820"/>
                  <a:pt x="0" y="543917"/>
                </a:cubicBezTo>
                <a:cubicBezTo>
                  <a:pt x="-58110" y="382014"/>
                  <a:pt x="29205" y="199456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39712639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o-RO" altLang="en-US" dirty="0"/>
              <a:t>Ochiul este alcătuit din glob ocular şi organe anexe.</a:t>
            </a:r>
          </a:p>
          <a:p>
            <a:pPr>
              <a:lnSpc>
                <a:spcPct val="80000"/>
              </a:lnSpc>
              <a:buNone/>
            </a:pPr>
            <a:r>
              <a:rPr lang="ro-RO" altLang="en-US" dirty="0"/>
              <a:t>			</a:t>
            </a:r>
            <a:r>
              <a:rPr lang="en-US" altLang="en-US" dirty="0"/>
              <a:t>	</a:t>
            </a:r>
            <a:r>
              <a:rPr lang="ro-RO" altLang="en-US" dirty="0"/>
              <a:t>3 tunici concentrice</a:t>
            </a:r>
          </a:p>
          <a:p>
            <a:pPr>
              <a:lnSpc>
                <a:spcPct val="80000"/>
              </a:lnSpc>
              <a:buNone/>
            </a:pPr>
            <a:r>
              <a:rPr lang="ro-RO" altLang="en-US" dirty="0"/>
              <a:t>A. Globul ocular </a:t>
            </a:r>
          </a:p>
          <a:p>
            <a:pPr>
              <a:lnSpc>
                <a:spcPct val="80000"/>
              </a:lnSpc>
              <a:buNone/>
            </a:pPr>
            <a:r>
              <a:rPr lang="ro-RO" altLang="en-US" dirty="0"/>
              <a:t>			  </a:t>
            </a:r>
            <a:r>
              <a:rPr lang="en-US" altLang="en-US" dirty="0"/>
              <a:t>	</a:t>
            </a:r>
            <a:r>
              <a:rPr lang="ro-RO" altLang="en-US" dirty="0"/>
              <a:t>cavitate cu medii trasparente</a:t>
            </a:r>
          </a:p>
          <a:p>
            <a:pPr>
              <a:lnSpc>
                <a:spcPct val="80000"/>
              </a:lnSpc>
              <a:buNone/>
            </a:pPr>
            <a:endParaRPr lang="ro-RO" altLang="en-US" dirty="0"/>
          </a:p>
          <a:p>
            <a:pPr>
              <a:lnSpc>
                <a:spcPct val="80000"/>
              </a:lnSpc>
              <a:buNone/>
            </a:pPr>
            <a:r>
              <a:rPr lang="ro-RO" altLang="en-US" dirty="0"/>
              <a:t>			                  de protecţie: sprâncenele, pleoapele, conjunctiva</a:t>
            </a:r>
            <a:r>
              <a:rPr lang="en-US" altLang="en-US" dirty="0"/>
              <a:t>                                                </a:t>
            </a:r>
            <a:r>
              <a:rPr lang="ro-RO" altLang="en-US" dirty="0"/>
              <a:t> </a:t>
            </a:r>
            <a:r>
              <a:rPr lang="en-US" altLang="en-US" dirty="0"/>
              <a:t>                  			</a:t>
            </a:r>
            <a:r>
              <a:rPr lang="ro-RO" altLang="en-US" dirty="0"/>
              <a:t>                              şi glandele lacrimale</a:t>
            </a:r>
          </a:p>
          <a:p>
            <a:pPr>
              <a:lnSpc>
                <a:spcPct val="80000"/>
              </a:lnSpc>
              <a:buNone/>
            </a:pPr>
            <a:r>
              <a:rPr lang="ro-RO" altLang="en-US" dirty="0"/>
              <a:t>B. Organele anexe </a:t>
            </a:r>
          </a:p>
          <a:p>
            <a:pPr>
              <a:lnSpc>
                <a:spcPct val="80000"/>
              </a:lnSpc>
              <a:buNone/>
            </a:pPr>
            <a:r>
              <a:rPr lang="ro-RO" altLang="en-US" dirty="0"/>
              <a:t>			                     de mişcare: 6 muşchi striaţi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0E43B0-60B9-4C51-9781-B01B3FC06A67}"/>
              </a:ext>
            </a:extLst>
          </p:cNvPr>
          <p:cNvSpPr txBox="1">
            <a:spLocks/>
          </p:cNvSpPr>
          <p:nvPr/>
        </p:nvSpPr>
        <p:spPr>
          <a:xfrm>
            <a:off x="1132892" y="410735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Anatomia ochiul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4FDF1C-9F2F-4313-956F-63F8F0C41522}"/>
              </a:ext>
            </a:extLst>
          </p:cNvPr>
          <p:cNvCxnSpPr>
            <a:cxnSpLocks/>
          </p:cNvCxnSpPr>
          <p:nvPr/>
        </p:nvCxnSpPr>
        <p:spPr>
          <a:xfrm flipV="1">
            <a:off x="3163078" y="2071396"/>
            <a:ext cx="307910" cy="373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336EEB-A11E-4116-A6F6-35641D8DE385}"/>
              </a:ext>
            </a:extLst>
          </p:cNvPr>
          <p:cNvCxnSpPr>
            <a:cxnSpLocks/>
          </p:cNvCxnSpPr>
          <p:nvPr/>
        </p:nvCxnSpPr>
        <p:spPr>
          <a:xfrm>
            <a:off x="3163078" y="2543466"/>
            <a:ext cx="276808" cy="444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3EDAE-0026-434A-9517-AA8D03467384}"/>
              </a:ext>
            </a:extLst>
          </p:cNvPr>
          <p:cNvCxnSpPr>
            <a:cxnSpLocks/>
          </p:cNvCxnSpPr>
          <p:nvPr/>
        </p:nvCxnSpPr>
        <p:spPr>
          <a:xfrm flipV="1">
            <a:off x="3604728" y="4086808"/>
            <a:ext cx="388774" cy="657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BBE8B1-DE30-4526-A3C9-B82A14AAD63F}"/>
              </a:ext>
            </a:extLst>
          </p:cNvPr>
          <p:cNvCxnSpPr>
            <a:cxnSpLocks/>
          </p:cNvCxnSpPr>
          <p:nvPr/>
        </p:nvCxnSpPr>
        <p:spPr>
          <a:xfrm>
            <a:off x="3604728" y="4824028"/>
            <a:ext cx="566056" cy="422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8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3640C5-648D-4E73-BE75-1334E0265A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9965"/>
            <a:ext cx="9687508" cy="501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B88841-3EB9-465F-B426-3625E0212ACC}"/>
              </a:ext>
            </a:extLst>
          </p:cNvPr>
          <p:cNvSpPr txBox="1">
            <a:spLocks/>
          </p:cNvSpPr>
          <p:nvPr/>
        </p:nvSpPr>
        <p:spPr>
          <a:xfrm>
            <a:off x="1132892" y="410735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A. Globul ocular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1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B51CBE5-D353-4414-A31A-DB43B448E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368" y="1264596"/>
            <a:ext cx="7555264" cy="4912367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E917E4-23A1-4118-8557-330BECC711EA}"/>
              </a:ext>
            </a:extLst>
          </p:cNvPr>
          <p:cNvSpPr txBox="1">
            <a:spLocks/>
          </p:cNvSpPr>
          <p:nvPr/>
        </p:nvSpPr>
        <p:spPr>
          <a:xfrm>
            <a:off x="1132892" y="410735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A. Globul ocular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1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F57DFD-89EC-4777-9BF8-66C9052AA934}"/>
              </a:ext>
            </a:extLst>
          </p:cNvPr>
          <p:cNvSpPr txBox="1">
            <a:spLocks/>
          </p:cNvSpPr>
          <p:nvPr/>
        </p:nvSpPr>
        <p:spPr>
          <a:xfrm>
            <a:off x="1132892" y="135405"/>
            <a:ext cx="9926216" cy="91222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Tunicile globului ocular</a:t>
            </a:r>
          </a:p>
          <a:p>
            <a:pPr algn="ctr"/>
            <a:r>
              <a:rPr lang="ro-RO" dirty="0"/>
              <a:t>a. </a:t>
            </a:r>
            <a:r>
              <a:rPr lang="ro-RO"/>
              <a:t>Tunica externă</a:t>
            </a:r>
            <a:endParaRPr lang="en-US" dirty="0"/>
          </a:p>
        </p:txBody>
      </p:sp>
      <p:pic>
        <p:nvPicPr>
          <p:cNvPr id="5" name="Picture 6" descr="http://apbrwww5.apsu.edu/thompsonj/Anatomy%20&amp;%20Physiology/2010/2010%20Exam%20Reviews/Exam%204%20Review/cornea.jpg">
            <a:extLst>
              <a:ext uri="{FF2B5EF4-FFF2-40B4-BE49-F238E27FC236}">
                <a16:creationId xmlns:a16="http://schemas.microsoft.com/office/drawing/2014/main" id="{A48137B8-D825-4467-91BF-EDF625C98C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22" y="2944221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141186B-FE81-430F-89F7-3A20C659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82" y="2391771"/>
            <a:ext cx="57721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9B3877-DF0B-4131-8843-034A5CC19347}"/>
              </a:ext>
            </a:extLst>
          </p:cNvPr>
          <p:cNvSpPr txBox="1">
            <a:spLocks/>
          </p:cNvSpPr>
          <p:nvPr/>
        </p:nvSpPr>
        <p:spPr>
          <a:xfrm>
            <a:off x="1240681" y="1421733"/>
            <a:ext cx="4000500" cy="1214437"/>
          </a:xfrm>
          <a:custGeom>
            <a:avLst/>
            <a:gdLst>
              <a:gd name="connsiteX0" fmla="*/ 0 w 4000500"/>
              <a:gd name="connsiteY0" fmla="*/ 0 h 1214437"/>
              <a:gd name="connsiteX1" fmla="*/ 651510 w 4000500"/>
              <a:gd name="connsiteY1" fmla="*/ 0 h 1214437"/>
              <a:gd name="connsiteX2" fmla="*/ 1143000 w 4000500"/>
              <a:gd name="connsiteY2" fmla="*/ 0 h 1214437"/>
              <a:gd name="connsiteX3" fmla="*/ 1594485 w 4000500"/>
              <a:gd name="connsiteY3" fmla="*/ 0 h 1214437"/>
              <a:gd name="connsiteX4" fmla="*/ 2165985 w 4000500"/>
              <a:gd name="connsiteY4" fmla="*/ 0 h 1214437"/>
              <a:gd name="connsiteX5" fmla="*/ 2777490 w 4000500"/>
              <a:gd name="connsiteY5" fmla="*/ 0 h 1214437"/>
              <a:gd name="connsiteX6" fmla="*/ 3429000 w 4000500"/>
              <a:gd name="connsiteY6" fmla="*/ 0 h 1214437"/>
              <a:gd name="connsiteX7" fmla="*/ 4000500 w 4000500"/>
              <a:gd name="connsiteY7" fmla="*/ 0 h 1214437"/>
              <a:gd name="connsiteX8" fmla="*/ 4000500 w 4000500"/>
              <a:gd name="connsiteY8" fmla="*/ 429101 h 1214437"/>
              <a:gd name="connsiteX9" fmla="*/ 4000500 w 4000500"/>
              <a:gd name="connsiteY9" fmla="*/ 821769 h 1214437"/>
              <a:gd name="connsiteX10" fmla="*/ 4000500 w 4000500"/>
              <a:gd name="connsiteY10" fmla="*/ 1214437 h 1214437"/>
              <a:gd name="connsiteX11" fmla="*/ 3469005 w 4000500"/>
              <a:gd name="connsiteY11" fmla="*/ 1214437 h 1214437"/>
              <a:gd name="connsiteX12" fmla="*/ 2857500 w 4000500"/>
              <a:gd name="connsiteY12" fmla="*/ 1214437 h 1214437"/>
              <a:gd name="connsiteX13" fmla="*/ 2366010 w 4000500"/>
              <a:gd name="connsiteY13" fmla="*/ 1214437 h 1214437"/>
              <a:gd name="connsiteX14" fmla="*/ 1754505 w 4000500"/>
              <a:gd name="connsiteY14" fmla="*/ 1214437 h 1214437"/>
              <a:gd name="connsiteX15" fmla="*/ 1303020 w 4000500"/>
              <a:gd name="connsiteY15" fmla="*/ 1214437 h 1214437"/>
              <a:gd name="connsiteX16" fmla="*/ 731520 w 4000500"/>
              <a:gd name="connsiteY16" fmla="*/ 1214437 h 1214437"/>
              <a:gd name="connsiteX17" fmla="*/ 0 w 4000500"/>
              <a:gd name="connsiteY17" fmla="*/ 1214437 h 1214437"/>
              <a:gd name="connsiteX18" fmla="*/ 0 w 4000500"/>
              <a:gd name="connsiteY18" fmla="*/ 797480 h 1214437"/>
              <a:gd name="connsiteX19" fmla="*/ 0 w 4000500"/>
              <a:gd name="connsiteY19" fmla="*/ 416957 h 1214437"/>
              <a:gd name="connsiteX20" fmla="*/ 0 w 4000500"/>
              <a:gd name="connsiteY20" fmla="*/ 0 h 12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0500" h="1214437" fill="none" extrusionOk="0">
                <a:moveTo>
                  <a:pt x="0" y="0"/>
                </a:moveTo>
                <a:cubicBezTo>
                  <a:pt x="173372" y="-71920"/>
                  <a:pt x="464262" y="13226"/>
                  <a:pt x="651510" y="0"/>
                </a:cubicBezTo>
                <a:cubicBezTo>
                  <a:pt x="838758" y="-13226"/>
                  <a:pt x="1013975" y="10672"/>
                  <a:pt x="1143000" y="0"/>
                </a:cubicBezTo>
                <a:cubicBezTo>
                  <a:pt x="1272025" y="-10672"/>
                  <a:pt x="1402781" y="24154"/>
                  <a:pt x="1594485" y="0"/>
                </a:cubicBezTo>
                <a:cubicBezTo>
                  <a:pt x="1786189" y="-24154"/>
                  <a:pt x="1891796" y="59524"/>
                  <a:pt x="2165985" y="0"/>
                </a:cubicBezTo>
                <a:cubicBezTo>
                  <a:pt x="2440174" y="-59524"/>
                  <a:pt x="2585249" y="59886"/>
                  <a:pt x="2777490" y="0"/>
                </a:cubicBezTo>
                <a:cubicBezTo>
                  <a:pt x="2969732" y="-59886"/>
                  <a:pt x="3204157" y="74506"/>
                  <a:pt x="3429000" y="0"/>
                </a:cubicBezTo>
                <a:cubicBezTo>
                  <a:pt x="3653843" y="-74506"/>
                  <a:pt x="3862770" y="46056"/>
                  <a:pt x="4000500" y="0"/>
                </a:cubicBezTo>
                <a:cubicBezTo>
                  <a:pt x="4034521" y="176454"/>
                  <a:pt x="3981026" y="270076"/>
                  <a:pt x="4000500" y="429101"/>
                </a:cubicBezTo>
                <a:cubicBezTo>
                  <a:pt x="4019974" y="588126"/>
                  <a:pt x="3975560" y="667061"/>
                  <a:pt x="4000500" y="821769"/>
                </a:cubicBezTo>
                <a:cubicBezTo>
                  <a:pt x="4025440" y="976477"/>
                  <a:pt x="3994130" y="1044812"/>
                  <a:pt x="4000500" y="1214437"/>
                </a:cubicBezTo>
                <a:cubicBezTo>
                  <a:pt x="3858131" y="1221615"/>
                  <a:pt x="3638325" y="1160851"/>
                  <a:pt x="3469005" y="1214437"/>
                </a:cubicBezTo>
                <a:cubicBezTo>
                  <a:pt x="3299685" y="1268023"/>
                  <a:pt x="2999308" y="1184273"/>
                  <a:pt x="2857500" y="1214437"/>
                </a:cubicBezTo>
                <a:cubicBezTo>
                  <a:pt x="2715693" y="1244601"/>
                  <a:pt x="2589143" y="1177938"/>
                  <a:pt x="2366010" y="1214437"/>
                </a:cubicBezTo>
                <a:cubicBezTo>
                  <a:pt x="2142877" y="1250936"/>
                  <a:pt x="1916154" y="1201023"/>
                  <a:pt x="1754505" y="1214437"/>
                </a:cubicBezTo>
                <a:cubicBezTo>
                  <a:pt x="1592857" y="1227851"/>
                  <a:pt x="1429785" y="1169610"/>
                  <a:pt x="1303020" y="1214437"/>
                </a:cubicBezTo>
                <a:cubicBezTo>
                  <a:pt x="1176256" y="1259264"/>
                  <a:pt x="952402" y="1155558"/>
                  <a:pt x="731520" y="1214437"/>
                </a:cubicBezTo>
                <a:cubicBezTo>
                  <a:pt x="510638" y="1273316"/>
                  <a:pt x="332467" y="1185763"/>
                  <a:pt x="0" y="1214437"/>
                </a:cubicBezTo>
                <a:cubicBezTo>
                  <a:pt x="-14398" y="1101656"/>
                  <a:pt x="25888" y="992095"/>
                  <a:pt x="0" y="797480"/>
                </a:cubicBezTo>
                <a:cubicBezTo>
                  <a:pt x="-25888" y="602865"/>
                  <a:pt x="37572" y="534275"/>
                  <a:pt x="0" y="416957"/>
                </a:cubicBezTo>
                <a:cubicBezTo>
                  <a:pt x="-37572" y="299639"/>
                  <a:pt x="45455" y="145970"/>
                  <a:pt x="0" y="0"/>
                </a:cubicBezTo>
                <a:close/>
              </a:path>
              <a:path w="4000500" h="1214437" stroke="0" extrusionOk="0">
                <a:moveTo>
                  <a:pt x="0" y="0"/>
                </a:moveTo>
                <a:cubicBezTo>
                  <a:pt x="183303" y="-66429"/>
                  <a:pt x="357501" y="11553"/>
                  <a:pt x="571500" y="0"/>
                </a:cubicBezTo>
                <a:cubicBezTo>
                  <a:pt x="785499" y="-11553"/>
                  <a:pt x="935594" y="13774"/>
                  <a:pt x="1143000" y="0"/>
                </a:cubicBezTo>
                <a:cubicBezTo>
                  <a:pt x="1350406" y="-13774"/>
                  <a:pt x="1457471" y="15856"/>
                  <a:pt x="1674495" y="0"/>
                </a:cubicBezTo>
                <a:cubicBezTo>
                  <a:pt x="1891519" y="-15856"/>
                  <a:pt x="2122928" y="68682"/>
                  <a:pt x="2326005" y="0"/>
                </a:cubicBezTo>
                <a:cubicBezTo>
                  <a:pt x="2529082" y="-68682"/>
                  <a:pt x="2699240" y="52051"/>
                  <a:pt x="2817495" y="0"/>
                </a:cubicBezTo>
                <a:cubicBezTo>
                  <a:pt x="2935750" y="-52051"/>
                  <a:pt x="3081340" y="12890"/>
                  <a:pt x="3308985" y="0"/>
                </a:cubicBezTo>
                <a:cubicBezTo>
                  <a:pt x="3536630" y="-12890"/>
                  <a:pt x="3788769" y="31869"/>
                  <a:pt x="4000500" y="0"/>
                </a:cubicBezTo>
                <a:cubicBezTo>
                  <a:pt x="4013124" y="125496"/>
                  <a:pt x="3956832" y="287576"/>
                  <a:pt x="4000500" y="368379"/>
                </a:cubicBezTo>
                <a:cubicBezTo>
                  <a:pt x="4044168" y="449182"/>
                  <a:pt x="3975999" y="615224"/>
                  <a:pt x="4000500" y="797480"/>
                </a:cubicBezTo>
                <a:cubicBezTo>
                  <a:pt x="4025001" y="979736"/>
                  <a:pt x="3978975" y="1090618"/>
                  <a:pt x="4000500" y="1214437"/>
                </a:cubicBezTo>
                <a:cubicBezTo>
                  <a:pt x="3803619" y="1259830"/>
                  <a:pt x="3516323" y="1168475"/>
                  <a:pt x="3388995" y="1214437"/>
                </a:cubicBezTo>
                <a:cubicBezTo>
                  <a:pt x="3261668" y="1260399"/>
                  <a:pt x="2953801" y="1153355"/>
                  <a:pt x="2777490" y="1214437"/>
                </a:cubicBezTo>
                <a:cubicBezTo>
                  <a:pt x="2601180" y="1275519"/>
                  <a:pt x="2357077" y="1186227"/>
                  <a:pt x="2165985" y="1214437"/>
                </a:cubicBezTo>
                <a:cubicBezTo>
                  <a:pt x="1974894" y="1242647"/>
                  <a:pt x="1789823" y="1211556"/>
                  <a:pt x="1674495" y="1214437"/>
                </a:cubicBezTo>
                <a:cubicBezTo>
                  <a:pt x="1559167" y="1217318"/>
                  <a:pt x="1304351" y="1160154"/>
                  <a:pt x="1062990" y="1214437"/>
                </a:cubicBezTo>
                <a:cubicBezTo>
                  <a:pt x="821630" y="1268720"/>
                  <a:pt x="781284" y="1155773"/>
                  <a:pt x="571500" y="1214437"/>
                </a:cubicBezTo>
                <a:cubicBezTo>
                  <a:pt x="361716" y="1273101"/>
                  <a:pt x="114430" y="1176454"/>
                  <a:pt x="0" y="1214437"/>
                </a:cubicBezTo>
                <a:cubicBezTo>
                  <a:pt x="-1985" y="1011525"/>
                  <a:pt x="16817" y="981145"/>
                  <a:pt x="0" y="797480"/>
                </a:cubicBezTo>
                <a:cubicBezTo>
                  <a:pt x="-16817" y="613815"/>
                  <a:pt x="18171" y="531777"/>
                  <a:pt x="0" y="404812"/>
                </a:cubicBezTo>
                <a:cubicBezTo>
                  <a:pt x="-18171" y="277847"/>
                  <a:pt x="26414" y="19018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156709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7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Sclerotica</a:t>
            </a:r>
            <a:r>
              <a:rPr lang="en-US" alt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albul</a:t>
            </a:r>
            <a:r>
              <a:rPr lang="en-US" alt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ochilor</a:t>
            </a:r>
            <a:r>
              <a:rPr lang="en-US" alt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PT" altLang="en-US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o-RO" alt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rol de protecție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alt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anterior prezintă </a:t>
            </a:r>
            <a:r>
              <a:rPr lang="ro-RO" altLang="en-U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corneea (transparentă)</a:t>
            </a:r>
            <a:endParaRPr lang="pt-PT" altLang="en-US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PT" altLang="en-US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PT" altLang="en-US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4E313B-8A53-462A-86DB-355C54A3ED02}"/>
              </a:ext>
            </a:extLst>
          </p:cNvPr>
          <p:cNvSpPr txBox="1">
            <a:spLocks/>
          </p:cNvSpPr>
          <p:nvPr/>
        </p:nvSpPr>
        <p:spPr>
          <a:xfrm>
            <a:off x="1132892" y="90482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b. Tunica medie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B332EC-6338-4A08-9D5D-C779505E01F2}"/>
              </a:ext>
            </a:extLst>
          </p:cNvPr>
          <p:cNvSpPr txBox="1">
            <a:spLocks/>
          </p:cNvSpPr>
          <p:nvPr/>
        </p:nvSpPr>
        <p:spPr>
          <a:xfrm>
            <a:off x="425561" y="890987"/>
            <a:ext cx="5257396" cy="2056493"/>
          </a:xfrm>
          <a:custGeom>
            <a:avLst/>
            <a:gdLst>
              <a:gd name="connsiteX0" fmla="*/ 0 w 5257396"/>
              <a:gd name="connsiteY0" fmla="*/ 0 h 2056493"/>
              <a:gd name="connsiteX1" fmla="*/ 636729 w 5257396"/>
              <a:gd name="connsiteY1" fmla="*/ 0 h 2056493"/>
              <a:gd name="connsiteX2" fmla="*/ 1326032 w 5257396"/>
              <a:gd name="connsiteY2" fmla="*/ 0 h 2056493"/>
              <a:gd name="connsiteX3" fmla="*/ 1805039 w 5257396"/>
              <a:gd name="connsiteY3" fmla="*/ 0 h 2056493"/>
              <a:gd name="connsiteX4" fmla="*/ 2284046 w 5257396"/>
              <a:gd name="connsiteY4" fmla="*/ 0 h 2056493"/>
              <a:gd name="connsiteX5" fmla="*/ 2815628 w 5257396"/>
              <a:gd name="connsiteY5" fmla="*/ 0 h 2056493"/>
              <a:gd name="connsiteX6" fmla="*/ 3347209 w 5257396"/>
              <a:gd name="connsiteY6" fmla="*/ 0 h 2056493"/>
              <a:gd name="connsiteX7" fmla="*/ 3878790 w 5257396"/>
              <a:gd name="connsiteY7" fmla="*/ 0 h 2056493"/>
              <a:gd name="connsiteX8" fmla="*/ 4462945 w 5257396"/>
              <a:gd name="connsiteY8" fmla="*/ 0 h 2056493"/>
              <a:gd name="connsiteX9" fmla="*/ 5257396 w 5257396"/>
              <a:gd name="connsiteY9" fmla="*/ 0 h 2056493"/>
              <a:gd name="connsiteX10" fmla="*/ 5257396 w 5257396"/>
              <a:gd name="connsiteY10" fmla="*/ 514123 h 2056493"/>
              <a:gd name="connsiteX11" fmla="*/ 5257396 w 5257396"/>
              <a:gd name="connsiteY11" fmla="*/ 1048811 h 2056493"/>
              <a:gd name="connsiteX12" fmla="*/ 5257396 w 5257396"/>
              <a:gd name="connsiteY12" fmla="*/ 1542370 h 2056493"/>
              <a:gd name="connsiteX13" fmla="*/ 5257396 w 5257396"/>
              <a:gd name="connsiteY13" fmla="*/ 2056493 h 2056493"/>
              <a:gd name="connsiteX14" fmla="*/ 4568093 w 5257396"/>
              <a:gd name="connsiteY14" fmla="*/ 2056493 h 2056493"/>
              <a:gd name="connsiteX15" fmla="*/ 3878790 w 5257396"/>
              <a:gd name="connsiteY15" fmla="*/ 2056493 h 2056493"/>
              <a:gd name="connsiteX16" fmla="*/ 3294635 w 5257396"/>
              <a:gd name="connsiteY16" fmla="*/ 2056493 h 2056493"/>
              <a:gd name="connsiteX17" fmla="*/ 2710480 w 5257396"/>
              <a:gd name="connsiteY17" fmla="*/ 2056493 h 2056493"/>
              <a:gd name="connsiteX18" fmla="*/ 2231473 w 5257396"/>
              <a:gd name="connsiteY18" fmla="*/ 2056493 h 2056493"/>
              <a:gd name="connsiteX19" fmla="*/ 1647317 w 5257396"/>
              <a:gd name="connsiteY19" fmla="*/ 2056493 h 2056493"/>
              <a:gd name="connsiteX20" fmla="*/ 1115736 w 5257396"/>
              <a:gd name="connsiteY20" fmla="*/ 2056493 h 2056493"/>
              <a:gd name="connsiteX21" fmla="*/ 689303 w 5257396"/>
              <a:gd name="connsiteY21" fmla="*/ 2056493 h 2056493"/>
              <a:gd name="connsiteX22" fmla="*/ 0 w 5257396"/>
              <a:gd name="connsiteY22" fmla="*/ 2056493 h 2056493"/>
              <a:gd name="connsiteX23" fmla="*/ 0 w 5257396"/>
              <a:gd name="connsiteY23" fmla="*/ 1521805 h 2056493"/>
              <a:gd name="connsiteX24" fmla="*/ 0 w 5257396"/>
              <a:gd name="connsiteY24" fmla="*/ 1007682 h 2056493"/>
              <a:gd name="connsiteX25" fmla="*/ 0 w 5257396"/>
              <a:gd name="connsiteY25" fmla="*/ 555253 h 2056493"/>
              <a:gd name="connsiteX26" fmla="*/ 0 w 5257396"/>
              <a:gd name="connsiteY26" fmla="*/ 0 h 20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57396" h="2056493" fill="none" extrusionOk="0">
                <a:moveTo>
                  <a:pt x="0" y="0"/>
                </a:moveTo>
                <a:cubicBezTo>
                  <a:pt x="298704" y="-30321"/>
                  <a:pt x="506302" y="12719"/>
                  <a:pt x="636729" y="0"/>
                </a:cubicBezTo>
                <a:cubicBezTo>
                  <a:pt x="767156" y="-12719"/>
                  <a:pt x="1103218" y="81094"/>
                  <a:pt x="1326032" y="0"/>
                </a:cubicBezTo>
                <a:cubicBezTo>
                  <a:pt x="1548846" y="-81094"/>
                  <a:pt x="1646920" y="51212"/>
                  <a:pt x="1805039" y="0"/>
                </a:cubicBezTo>
                <a:cubicBezTo>
                  <a:pt x="1963158" y="-51212"/>
                  <a:pt x="2170392" y="15027"/>
                  <a:pt x="2284046" y="0"/>
                </a:cubicBezTo>
                <a:cubicBezTo>
                  <a:pt x="2397700" y="-15027"/>
                  <a:pt x="2551190" y="11961"/>
                  <a:pt x="2815628" y="0"/>
                </a:cubicBezTo>
                <a:cubicBezTo>
                  <a:pt x="3080066" y="-11961"/>
                  <a:pt x="3168339" y="44507"/>
                  <a:pt x="3347209" y="0"/>
                </a:cubicBezTo>
                <a:cubicBezTo>
                  <a:pt x="3526079" y="-44507"/>
                  <a:pt x="3741873" y="32369"/>
                  <a:pt x="3878790" y="0"/>
                </a:cubicBezTo>
                <a:cubicBezTo>
                  <a:pt x="4015707" y="-32369"/>
                  <a:pt x="4314002" y="55363"/>
                  <a:pt x="4462945" y="0"/>
                </a:cubicBezTo>
                <a:cubicBezTo>
                  <a:pt x="4611889" y="-55363"/>
                  <a:pt x="5001980" y="45152"/>
                  <a:pt x="5257396" y="0"/>
                </a:cubicBezTo>
                <a:cubicBezTo>
                  <a:pt x="5257522" y="243275"/>
                  <a:pt x="5236639" y="322826"/>
                  <a:pt x="5257396" y="514123"/>
                </a:cubicBezTo>
                <a:cubicBezTo>
                  <a:pt x="5278153" y="705420"/>
                  <a:pt x="5254108" y="906993"/>
                  <a:pt x="5257396" y="1048811"/>
                </a:cubicBezTo>
                <a:cubicBezTo>
                  <a:pt x="5260684" y="1190629"/>
                  <a:pt x="5232533" y="1313152"/>
                  <a:pt x="5257396" y="1542370"/>
                </a:cubicBezTo>
                <a:cubicBezTo>
                  <a:pt x="5282259" y="1771588"/>
                  <a:pt x="5229085" y="1899372"/>
                  <a:pt x="5257396" y="2056493"/>
                </a:cubicBezTo>
                <a:cubicBezTo>
                  <a:pt x="5078205" y="2088805"/>
                  <a:pt x="4899591" y="1976294"/>
                  <a:pt x="4568093" y="2056493"/>
                </a:cubicBezTo>
                <a:cubicBezTo>
                  <a:pt x="4236595" y="2136692"/>
                  <a:pt x="4176368" y="2051491"/>
                  <a:pt x="3878790" y="2056493"/>
                </a:cubicBezTo>
                <a:cubicBezTo>
                  <a:pt x="3581212" y="2061495"/>
                  <a:pt x="3580031" y="1988147"/>
                  <a:pt x="3294635" y="2056493"/>
                </a:cubicBezTo>
                <a:cubicBezTo>
                  <a:pt x="3009240" y="2124839"/>
                  <a:pt x="2941618" y="1993885"/>
                  <a:pt x="2710480" y="2056493"/>
                </a:cubicBezTo>
                <a:cubicBezTo>
                  <a:pt x="2479342" y="2119101"/>
                  <a:pt x="2410389" y="2010352"/>
                  <a:pt x="2231473" y="2056493"/>
                </a:cubicBezTo>
                <a:cubicBezTo>
                  <a:pt x="2052557" y="2102634"/>
                  <a:pt x="1799331" y="2053705"/>
                  <a:pt x="1647317" y="2056493"/>
                </a:cubicBezTo>
                <a:cubicBezTo>
                  <a:pt x="1495303" y="2059281"/>
                  <a:pt x="1345801" y="2017483"/>
                  <a:pt x="1115736" y="2056493"/>
                </a:cubicBezTo>
                <a:cubicBezTo>
                  <a:pt x="885671" y="2095503"/>
                  <a:pt x="829454" y="2036326"/>
                  <a:pt x="689303" y="2056493"/>
                </a:cubicBezTo>
                <a:cubicBezTo>
                  <a:pt x="549152" y="2076660"/>
                  <a:pt x="159752" y="2052719"/>
                  <a:pt x="0" y="2056493"/>
                </a:cubicBezTo>
                <a:cubicBezTo>
                  <a:pt x="-6716" y="1791596"/>
                  <a:pt x="49427" y="1675897"/>
                  <a:pt x="0" y="1521805"/>
                </a:cubicBezTo>
                <a:cubicBezTo>
                  <a:pt x="-49427" y="1367713"/>
                  <a:pt x="53445" y="1253974"/>
                  <a:pt x="0" y="1007682"/>
                </a:cubicBezTo>
                <a:cubicBezTo>
                  <a:pt x="-53445" y="761390"/>
                  <a:pt x="46196" y="754631"/>
                  <a:pt x="0" y="555253"/>
                </a:cubicBezTo>
                <a:cubicBezTo>
                  <a:pt x="-46196" y="355875"/>
                  <a:pt x="10341" y="141481"/>
                  <a:pt x="0" y="0"/>
                </a:cubicBezTo>
                <a:close/>
              </a:path>
              <a:path w="5257396" h="2056493" stroke="0" extrusionOk="0">
                <a:moveTo>
                  <a:pt x="0" y="0"/>
                </a:moveTo>
                <a:cubicBezTo>
                  <a:pt x="257518" y="-61790"/>
                  <a:pt x="335495" y="9491"/>
                  <a:pt x="584155" y="0"/>
                </a:cubicBezTo>
                <a:cubicBezTo>
                  <a:pt x="832816" y="-9491"/>
                  <a:pt x="932857" y="61367"/>
                  <a:pt x="1168310" y="0"/>
                </a:cubicBezTo>
                <a:cubicBezTo>
                  <a:pt x="1403764" y="-61367"/>
                  <a:pt x="1527722" y="19516"/>
                  <a:pt x="1699891" y="0"/>
                </a:cubicBezTo>
                <a:cubicBezTo>
                  <a:pt x="1872060" y="-19516"/>
                  <a:pt x="2246956" y="69912"/>
                  <a:pt x="2389194" y="0"/>
                </a:cubicBezTo>
                <a:cubicBezTo>
                  <a:pt x="2531432" y="-69912"/>
                  <a:pt x="2631094" y="26348"/>
                  <a:pt x="2868202" y="0"/>
                </a:cubicBezTo>
                <a:cubicBezTo>
                  <a:pt x="3105310" y="-26348"/>
                  <a:pt x="3173332" y="13148"/>
                  <a:pt x="3347209" y="0"/>
                </a:cubicBezTo>
                <a:cubicBezTo>
                  <a:pt x="3521086" y="-13148"/>
                  <a:pt x="3652682" y="43800"/>
                  <a:pt x="3773642" y="0"/>
                </a:cubicBezTo>
                <a:cubicBezTo>
                  <a:pt x="3894602" y="-43800"/>
                  <a:pt x="4081803" y="40569"/>
                  <a:pt x="4200075" y="0"/>
                </a:cubicBezTo>
                <a:cubicBezTo>
                  <a:pt x="4318347" y="-40569"/>
                  <a:pt x="4880688" y="20410"/>
                  <a:pt x="5257396" y="0"/>
                </a:cubicBezTo>
                <a:cubicBezTo>
                  <a:pt x="5288866" y="217876"/>
                  <a:pt x="5213333" y="298864"/>
                  <a:pt x="5257396" y="514123"/>
                </a:cubicBezTo>
                <a:cubicBezTo>
                  <a:pt x="5301459" y="729382"/>
                  <a:pt x="5226193" y="896607"/>
                  <a:pt x="5257396" y="1048811"/>
                </a:cubicBezTo>
                <a:cubicBezTo>
                  <a:pt x="5288599" y="1201015"/>
                  <a:pt x="5212837" y="1405923"/>
                  <a:pt x="5257396" y="1583500"/>
                </a:cubicBezTo>
                <a:cubicBezTo>
                  <a:pt x="5301955" y="1761077"/>
                  <a:pt x="5218037" y="1922940"/>
                  <a:pt x="5257396" y="2056493"/>
                </a:cubicBezTo>
                <a:cubicBezTo>
                  <a:pt x="4989302" y="2115734"/>
                  <a:pt x="4920492" y="2035500"/>
                  <a:pt x="4673241" y="2056493"/>
                </a:cubicBezTo>
                <a:cubicBezTo>
                  <a:pt x="4425990" y="2077486"/>
                  <a:pt x="4270722" y="1990250"/>
                  <a:pt x="4036512" y="2056493"/>
                </a:cubicBezTo>
                <a:cubicBezTo>
                  <a:pt x="3802302" y="2122736"/>
                  <a:pt x="3775071" y="2024298"/>
                  <a:pt x="3557505" y="2056493"/>
                </a:cubicBezTo>
                <a:cubicBezTo>
                  <a:pt x="3339939" y="2088688"/>
                  <a:pt x="3200220" y="2013039"/>
                  <a:pt x="3025923" y="2056493"/>
                </a:cubicBezTo>
                <a:cubicBezTo>
                  <a:pt x="2851626" y="2099947"/>
                  <a:pt x="2552065" y="2002337"/>
                  <a:pt x="2389194" y="2056493"/>
                </a:cubicBezTo>
                <a:cubicBezTo>
                  <a:pt x="2226323" y="2110649"/>
                  <a:pt x="2069376" y="2022563"/>
                  <a:pt x="1857613" y="2056493"/>
                </a:cubicBezTo>
                <a:cubicBezTo>
                  <a:pt x="1645850" y="2090423"/>
                  <a:pt x="1371999" y="2042716"/>
                  <a:pt x="1220884" y="2056493"/>
                </a:cubicBezTo>
                <a:cubicBezTo>
                  <a:pt x="1069769" y="2070270"/>
                  <a:pt x="893189" y="2036921"/>
                  <a:pt x="689303" y="2056493"/>
                </a:cubicBezTo>
                <a:cubicBezTo>
                  <a:pt x="485417" y="2076065"/>
                  <a:pt x="142946" y="2031218"/>
                  <a:pt x="0" y="2056493"/>
                </a:cubicBezTo>
                <a:cubicBezTo>
                  <a:pt x="-38460" y="1817413"/>
                  <a:pt x="43058" y="1780746"/>
                  <a:pt x="0" y="1521805"/>
                </a:cubicBezTo>
                <a:cubicBezTo>
                  <a:pt x="-43058" y="1262864"/>
                  <a:pt x="19181" y="1191931"/>
                  <a:pt x="0" y="1048811"/>
                </a:cubicBezTo>
                <a:cubicBezTo>
                  <a:pt x="-19181" y="905691"/>
                  <a:pt x="23304" y="791752"/>
                  <a:pt x="0" y="596383"/>
                </a:cubicBezTo>
                <a:cubicBezTo>
                  <a:pt x="-23304" y="401014"/>
                  <a:pt x="49133" y="28196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156709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Coroida</a:t>
            </a:r>
            <a:r>
              <a:rPr lang="en-U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pigmentată şi vascularizată</a:t>
            </a:r>
            <a:b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rol de nutriție a globului ocular</a:t>
            </a:r>
            <a:r>
              <a:rPr lang="pt-PT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anterior prezintă  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corpul ciliar  </a:t>
            </a: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irisul</a:t>
            </a: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pupila</a:t>
            </a:r>
            <a:endParaRPr lang="pt-PT" alt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PT" altLang="en-US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2987A-E442-4C36-9FE9-775F6A66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5" y="3749624"/>
            <a:ext cx="2457989" cy="23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9724A98-B37D-4A8F-B84E-7B0F54D1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00" y="3787272"/>
            <a:ext cx="2829508" cy="185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E217C0-1058-43C0-9F73-D59EF74C44AE}"/>
              </a:ext>
            </a:extLst>
          </p:cNvPr>
          <p:cNvSpPr txBox="1">
            <a:spLocks/>
          </p:cNvSpPr>
          <p:nvPr/>
        </p:nvSpPr>
        <p:spPr>
          <a:xfrm>
            <a:off x="6674415" y="900002"/>
            <a:ext cx="4288658" cy="1165615"/>
          </a:xfrm>
          <a:custGeom>
            <a:avLst/>
            <a:gdLst>
              <a:gd name="connsiteX0" fmla="*/ 0 w 4288658"/>
              <a:gd name="connsiteY0" fmla="*/ 0 h 1165615"/>
              <a:gd name="connsiteX1" fmla="*/ 621855 w 4288658"/>
              <a:gd name="connsiteY1" fmla="*/ 0 h 1165615"/>
              <a:gd name="connsiteX2" fmla="*/ 1072165 w 4288658"/>
              <a:gd name="connsiteY2" fmla="*/ 0 h 1165615"/>
              <a:gd name="connsiteX3" fmla="*/ 1479587 w 4288658"/>
              <a:gd name="connsiteY3" fmla="*/ 0 h 1165615"/>
              <a:gd name="connsiteX4" fmla="*/ 2015669 w 4288658"/>
              <a:gd name="connsiteY4" fmla="*/ 0 h 1165615"/>
              <a:gd name="connsiteX5" fmla="*/ 2594638 w 4288658"/>
              <a:gd name="connsiteY5" fmla="*/ 0 h 1165615"/>
              <a:gd name="connsiteX6" fmla="*/ 3216494 w 4288658"/>
              <a:gd name="connsiteY6" fmla="*/ 0 h 1165615"/>
              <a:gd name="connsiteX7" fmla="*/ 4288658 w 4288658"/>
              <a:gd name="connsiteY7" fmla="*/ 0 h 1165615"/>
              <a:gd name="connsiteX8" fmla="*/ 4288658 w 4288658"/>
              <a:gd name="connsiteY8" fmla="*/ 606120 h 1165615"/>
              <a:gd name="connsiteX9" fmla="*/ 4288658 w 4288658"/>
              <a:gd name="connsiteY9" fmla="*/ 1165615 h 1165615"/>
              <a:gd name="connsiteX10" fmla="*/ 3752576 w 4288658"/>
              <a:gd name="connsiteY10" fmla="*/ 1165615 h 1165615"/>
              <a:gd name="connsiteX11" fmla="*/ 3302267 w 4288658"/>
              <a:gd name="connsiteY11" fmla="*/ 1165615 h 1165615"/>
              <a:gd name="connsiteX12" fmla="*/ 2723298 w 4288658"/>
              <a:gd name="connsiteY12" fmla="*/ 1165615 h 1165615"/>
              <a:gd name="connsiteX13" fmla="*/ 2272989 w 4288658"/>
              <a:gd name="connsiteY13" fmla="*/ 1165615 h 1165615"/>
              <a:gd name="connsiteX14" fmla="*/ 1694020 w 4288658"/>
              <a:gd name="connsiteY14" fmla="*/ 1165615 h 1165615"/>
              <a:gd name="connsiteX15" fmla="*/ 1286597 w 4288658"/>
              <a:gd name="connsiteY15" fmla="*/ 1165615 h 1165615"/>
              <a:gd name="connsiteX16" fmla="*/ 750515 w 4288658"/>
              <a:gd name="connsiteY16" fmla="*/ 1165615 h 1165615"/>
              <a:gd name="connsiteX17" fmla="*/ 0 w 4288658"/>
              <a:gd name="connsiteY17" fmla="*/ 1165615 h 1165615"/>
              <a:gd name="connsiteX18" fmla="*/ 0 w 4288658"/>
              <a:gd name="connsiteY18" fmla="*/ 571151 h 1165615"/>
              <a:gd name="connsiteX19" fmla="*/ 0 w 4288658"/>
              <a:gd name="connsiteY19" fmla="*/ 0 h 116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88658" h="1165615" fill="none" extrusionOk="0">
                <a:moveTo>
                  <a:pt x="0" y="0"/>
                </a:moveTo>
                <a:cubicBezTo>
                  <a:pt x="283357" y="-64425"/>
                  <a:pt x="424776" y="23891"/>
                  <a:pt x="621855" y="0"/>
                </a:cubicBezTo>
                <a:cubicBezTo>
                  <a:pt x="818934" y="-23891"/>
                  <a:pt x="970474" y="53138"/>
                  <a:pt x="1072165" y="0"/>
                </a:cubicBezTo>
                <a:cubicBezTo>
                  <a:pt x="1173856" y="-53138"/>
                  <a:pt x="1391485" y="3621"/>
                  <a:pt x="1479587" y="0"/>
                </a:cubicBezTo>
                <a:cubicBezTo>
                  <a:pt x="1567689" y="-3621"/>
                  <a:pt x="1873158" y="1709"/>
                  <a:pt x="2015669" y="0"/>
                </a:cubicBezTo>
                <a:cubicBezTo>
                  <a:pt x="2158180" y="-1709"/>
                  <a:pt x="2329521" y="18644"/>
                  <a:pt x="2594638" y="0"/>
                </a:cubicBezTo>
                <a:cubicBezTo>
                  <a:pt x="2859755" y="-18644"/>
                  <a:pt x="2983725" y="72320"/>
                  <a:pt x="3216494" y="0"/>
                </a:cubicBezTo>
                <a:cubicBezTo>
                  <a:pt x="3449263" y="-72320"/>
                  <a:pt x="3947063" y="28147"/>
                  <a:pt x="4288658" y="0"/>
                </a:cubicBezTo>
                <a:cubicBezTo>
                  <a:pt x="4353433" y="178999"/>
                  <a:pt x="4252885" y="438127"/>
                  <a:pt x="4288658" y="606120"/>
                </a:cubicBezTo>
                <a:cubicBezTo>
                  <a:pt x="4324431" y="774113"/>
                  <a:pt x="4234442" y="971903"/>
                  <a:pt x="4288658" y="1165615"/>
                </a:cubicBezTo>
                <a:cubicBezTo>
                  <a:pt x="4092695" y="1226210"/>
                  <a:pt x="3880934" y="1116604"/>
                  <a:pt x="3752576" y="1165615"/>
                </a:cubicBezTo>
                <a:cubicBezTo>
                  <a:pt x="3624218" y="1214626"/>
                  <a:pt x="3408784" y="1149067"/>
                  <a:pt x="3302267" y="1165615"/>
                </a:cubicBezTo>
                <a:cubicBezTo>
                  <a:pt x="3195750" y="1182163"/>
                  <a:pt x="2867329" y="1128862"/>
                  <a:pt x="2723298" y="1165615"/>
                </a:cubicBezTo>
                <a:cubicBezTo>
                  <a:pt x="2579267" y="1202368"/>
                  <a:pt x="2404692" y="1131841"/>
                  <a:pt x="2272989" y="1165615"/>
                </a:cubicBezTo>
                <a:cubicBezTo>
                  <a:pt x="2141286" y="1199389"/>
                  <a:pt x="1876120" y="1107814"/>
                  <a:pt x="1694020" y="1165615"/>
                </a:cubicBezTo>
                <a:cubicBezTo>
                  <a:pt x="1511920" y="1223416"/>
                  <a:pt x="1397914" y="1139875"/>
                  <a:pt x="1286597" y="1165615"/>
                </a:cubicBezTo>
                <a:cubicBezTo>
                  <a:pt x="1175280" y="1191355"/>
                  <a:pt x="858936" y="1139276"/>
                  <a:pt x="750515" y="1165615"/>
                </a:cubicBezTo>
                <a:cubicBezTo>
                  <a:pt x="642094" y="1191954"/>
                  <a:pt x="213555" y="1119428"/>
                  <a:pt x="0" y="1165615"/>
                </a:cubicBezTo>
                <a:cubicBezTo>
                  <a:pt x="-5208" y="922230"/>
                  <a:pt x="60876" y="861986"/>
                  <a:pt x="0" y="571151"/>
                </a:cubicBezTo>
                <a:cubicBezTo>
                  <a:pt x="-60876" y="280316"/>
                  <a:pt x="5501" y="255779"/>
                  <a:pt x="0" y="0"/>
                </a:cubicBezTo>
                <a:close/>
              </a:path>
              <a:path w="4288658" h="1165615" stroke="0" extrusionOk="0">
                <a:moveTo>
                  <a:pt x="0" y="0"/>
                </a:moveTo>
                <a:cubicBezTo>
                  <a:pt x="201841" y="-35354"/>
                  <a:pt x="315820" y="43879"/>
                  <a:pt x="536082" y="0"/>
                </a:cubicBezTo>
                <a:cubicBezTo>
                  <a:pt x="756344" y="-43879"/>
                  <a:pt x="804515" y="32676"/>
                  <a:pt x="1072165" y="0"/>
                </a:cubicBezTo>
                <a:cubicBezTo>
                  <a:pt x="1339815" y="-32676"/>
                  <a:pt x="1348549" y="45383"/>
                  <a:pt x="1565360" y="0"/>
                </a:cubicBezTo>
                <a:cubicBezTo>
                  <a:pt x="1782172" y="-45383"/>
                  <a:pt x="1987607" y="36107"/>
                  <a:pt x="2187216" y="0"/>
                </a:cubicBezTo>
                <a:cubicBezTo>
                  <a:pt x="2386825" y="-36107"/>
                  <a:pt x="2434128" y="18677"/>
                  <a:pt x="2637525" y="0"/>
                </a:cubicBezTo>
                <a:cubicBezTo>
                  <a:pt x="2840922" y="-18677"/>
                  <a:pt x="2919216" y="11867"/>
                  <a:pt x="3087834" y="0"/>
                </a:cubicBezTo>
                <a:cubicBezTo>
                  <a:pt x="3256452" y="-11867"/>
                  <a:pt x="3396123" y="20232"/>
                  <a:pt x="3495256" y="0"/>
                </a:cubicBezTo>
                <a:cubicBezTo>
                  <a:pt x="3594389" y="-20232"/>
                  <a:pt x="4086659" y="43608"/>
                  <a:pt x="4288658" y="0"/>
                </a:cubicBezTo>
                <a:cubicBezTo>
                  <a:pt x="4293622" y="128143"/>
                  <a:pt x="4281474" y="418944"/>
                  <a:pt x="4288658" y="594464"/>
                </a:cubicBezTo>
                <a:cubicBezTo>
                  <a:pt x="4295842" y="769984"/>
                  <a:pt x="4282037" y="1024637"/>
                  <a:pt x="4288658" y="1165615"/>
                </a:cubicBezTo>
                <a:cubicBezTo>
                  <a:pt x="4118255" y="1232265"/>
                  <a:pt x="3877178" y="1162977"/>
                  <a:pt x="3709689" y="1165615"/>
                </a:cubicBezTo>
                <a:cubicBezTo>
                  <a:pt x="3542200" y="1168253"/>
                  <a:pt x="3336281" y="1139267"/>
                  <a:pt x="3130720" y="1165615"/>
                </a:cubicBezTo>
                <a:cubicBezTo>
                  <a:pt x="2925159" y="1191963"/>
                  <a:pt x="2794101" y="1159938"/>
                  <a:pt x="2551752" y="1165615"/>
                </a:cubicBezTo>
                <a:cubicBezTo>
                  <a:pt x="2309403" y="1171292"/>
                  <a:pt x="2302512" y="1160457"/>
                  <a:pt x="2101442" y="1165615"/>
                </a:cubicBezTo>
                <a:cubicBezTo>
                  <a:pt x="1900372" y="1170773"/>
                  <a:pt x="1735894" y="1164810"/>
                  <a:pt x="1522474" y="1165615"/>
                </a:cubicBezTo>
                <a:cubicBezTo>
                  <a:pt x="1309054" y="1166420"/>
                  <a:pt x="1197025" y="1119580"/>
                  <a:pt x="1072165" y="1165615"/>
                </a:cubicBezTo>
                <a:cubicBezTo>
                  <a:pt x="947305" y="1211650"/>
                  <a:pt x="819114" y="1114191"/>
                  <a:pt x="578969" y="1165615"/>
                </a:cubicBezTo>
                <a:cubicBezTo>
                  <a:pt x="338824" y="1217039"/>
                  <a:pt x="237794" y="1148175"/>
                  <a:pt x="0" y="1165615"/>
                </a:cubicBezTo>
                <a:cubicBezTo>
                  <a:pt x="-15779" y="986016"/>
                  <a:pt x="13540" y="801409"/>
                  <a:pt x="0" y="594464"/>
                </a:cubicBezTo>
                <a:cubicBezTo>
                  <a:pt x="-13540" y="387519"/>
                  <a:pt x="24908" y="12626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156709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o-RO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Pupila</a:t>
            </a:r>
            <a:endParaRPr lang="ro-RO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regleaz</a:t>
            </a:r>
            <a:r>
              <a:rPr lang="ro-RO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cantitatea de lumină ce pătrunde în ochi</a:t>
            </a:r>
          </a:p>
          <a:p>
            <a:pPr>
              <a:buFont typeface="Arial" panose="020B0604020202020204" pitchFamily="34" charset="0"/>
              <a:buNone/>
            </a:pPr>
            <a:endParaRPr lang="pt-PT" altLang="en-US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A2B677F8-E3A1-49B7-887B-0FB58736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44" y="2240738"/>
            <a:ext cx="5143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http://www.maculacenter.com/images/OfficeProcedures/UndilatedEye.jpg">
            <a:extLst>
              <a:ext uri="{FF2B5EF4-FFF2-40B4-BE49-F238E27FC236}">
                <a16:creationId xmlns:a16="http://schemas.microsoft.com/office/drawing/2014/main" id="{8D93DB86-0685-4D08-8509-EF6B0187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56" y="4374338"/>
            <a:ext cx="22113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maculacenter.com/images/OfficeProcedures/DilatedEye.jpg">
            <a:extLst>
              <a:ext uri="{FF2B5EF4-FFF2-40B4-BE49-F238E27FC236}">
                <a16:creationId xmlns:a16="http://schemas.microsoft.com/office/drawing/2014/main" id="{E04B5AAA-3A19-4378-80D1-8855516E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656" y="4372750"/>
            <a:ext cx="22145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0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DDD02C-B84D-4560-A30A-C21DBB42C65B}"/>
              </a:ext>
            </a:extLst>
          </p:cNvPr>
          <p:cNvSpPr txBox="1">
            <a:spLocks/>
          </p:cNvSpPr>
          <p:nvPr/>
        </p:nvSpPr>
        <p:spPr>
          <a:xfrm>
            <a:off x="1132892" y="410735"/>
            <a:ext cx="9926216" cy="7029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c. Tunica internă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D22474-095A-4A0F-84E0-DA523AB7C728}"/>
              </a:ext>
            </a:extLst>
          </p:cNvPr>
          <p:cNvSpPr txBox="1">
            <a:spLocks/>
          </p:cNvSpPr>
          <p:nvPr/>
        </p:nvSpPr>
        <p:spPr>
          <a:xfrm>
            <a:off x="99303" y="1250910"/>
            <a:ext cx="4093318" cy="4498137"/>
          </a:xfrm>
          <a:custGeom>
            <a:avLst/>
            <a:gdLst>
              <a:gd name="connsiteX0" fmla="*/ 0 w 4093318"/>
              <a:gd name="connsiteY0" fmla="*/ 0 h 4498137"/>
              <a:gd name="connsiteX1" fmla="*/ 461960 w 4093318"/>
              <a:gd name="connsiteY1" fmla="*/ 0 h 4498137"/>
              <a:gd name="connsiteX2" fmla="*/ 1005787 w 4093318"/>
              <a:gd name="connsiteY2" fmla="*/ 0 h 4498137"/>
              <a:gd name="connsiteX3" fmla="*/ 1549613 w 4093318"/>
              <a:gd name="connsiteY3" fmla="*/ 0 h 4498137"/>
              <a:gd name="connsiteX4" fmla="*/ 2093440 w 4093318"/>
              <a:gd name="connsiteY4" fmla="*/ 0 h 4498137"/>
              <a:gd name="connsiteX5" fmla="*/ 2678199 w 4093318"/>
              <a:gd name="connsiteY5" fmla="*/ 0 h 4498137"/>
              <a:gd name="connsiteX6" fmla="*/ 3181093 w 4093318"/>
              <a:gd name="connsiteY6" fmla="*/ 0 h 4498137"/>
              <a:gd name="connsiteX7" fmla="*/ 4093318 w 4093318"/>
              <a:gd name="connsiteY7" fmla="*/ 0 h 4498137"/>
              <a:gd name="connsiteX8" fmla="*/ 4093318 w 4093318"/>
              <a:gd name="connsiteY8" fmla="*/ 562267 h 4498137"/>
              <a:gd name="connsiteX9" fmla="*/ 4093318 w 4093318"/>
              <a:gd name="connsiteY9" fmla="*/ 1079553 h 4498137"/>
              <a:gd name="connsiteX10" fmla="*/ 4093318 w 4093318"/>
              <a:gd name="connsiteY10" fmla="*/ 1506876 h 4498137"/>
              <a:gd name="connsiteX11" fmla="*/ 4093318 w 4093318"/>
              <a:gd name="connsiteY11" fmla="*/ 2159106 h 4498137"/>
              <a:gd name="connsiteX12" fmla="*/ 4093318 w 4093318"/>
              <a:gd name="connsiteY12" fmla="*/ 2766354 h 4498137"/>
              <a:gd name="connsiteX13" fmla="*/ 4093318 w 4093318"/>
              <a:gd name="connsiteY13" fmla="*/ 3193677 h 4498137"/>
              <a:gd name="connsiteX14" fmla="*/ 4093318 w 4093318"/>
              <a:gd name="connsiteY14" fmla="*/ 3800926 h 4498137"/>
              <a:gd name="connsiteX15" fmla="*/ 4093318 w 4093318"/>
              <a:gd name="connsiteY15" fmla="*/ 4498137 h 4498137"/>
              <a:gd name="connsiteX16" fmla="*/ 3467625 w 4093318"/>
              <a:gd name="connsiteY16" fmla="*/ 4498137 h 4498137"/>
              <a:gd name="connsiteX17" fmla="*/ 2923799 w 4093318"/>
              <a:gd name="connsiteY17" fmla="*/ 4498137 h 4498137"/>
              <a:gd name="connsiteX18" fmla="*/ 2461838 w 4093318"/>
              <a:gd name="connsiteY18" fmla="*/ 4498137 h 4498137"/>
              <a:gd name="connsiteX19" fmla="*/ 1999878 w 4093318"/>
              <a:gd name="connsiteY19" fmla="*/ 4498137 h 4498137"/>
              <a:gd name="connsiteX20" fmla="*/ 1374185 w 4093318"/>
              <a:gd name="connsiteY20" fmla="*/ 4498137 h 4498137"/>
              <a:gd name="connsiteX21" fmla="*/ 789426 w 4093318"/>
              <a:gd name="connsiteY21" fmla="*/ 4498137 h 4498137"/>
              <a:gd name="connsiteX22" fmla="*/ 0 w 4093318"/>
              <a:gd name="connsiteY22" fmla="*/ 4498137 h 4498137"/>
              <a:gd name="connsiteX23" fmla="*/ 0 w 4093318"/>
              <a:gd name="connsiteY23" fmla="*/ 4070814 h 4498137"/>
              <a:gd name="connsiteX24" fmla="*/ 0 w 4093318"/>
              <a:gd name="connsiteY24" fmla="*/ 3598510 h 4498137"/>
              <a:gd name="connsiteX25" fmla="*/ 0 w 4093318"/>
              <a:gd name="connsiteY25" fmla="*/ 3126205 h 4498137"/>
              <a:gd name="connsiteX26" fmla="*/ 0 w 4093318"/>
              <a:gd name="connsiteY26" fmla="*/ 2653901 h 4498137"/>
              <a:gd name="connsiteX27" fmla="*/ 0 w 4093318"/>
              <a:gd name="connsiteY27" fmla="*/ 2226578 h 4498137"/>
              <a:gd name="connsiteX28" fmla="*/ 0 w 4093318"/>
              <a:gd name="connsiteY28" fmla="*/ 1709292 h 4498137"/>
              <a:gd name="connsiteX29" fmla="*/ 0 w 4093318"/>
              <a:gd name="connsiteY29" fmla="*/ 1236988 h 4498137"/>
              <a:gd name="connsiteX30" fmla="*/ 0 w 4093318"/>
              <a:gd name="connsiteY30" fmla="*/ 629739 h 4498137"/>
              <a:gd name="connsiteX31" fmla="*/ 0 w 4093318"/>
              <a:gd name="connsiteY31" fmla="*/ 0 h 449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93318" h="4498137" fill="none" extrusionOk="0">
                <a:moveTo>
                  <a:pt x="0" y="0"/>
                </a:moveTo>
                <a:cubicBezTo>
                  <a:pt x="217661" y="-22799"/>
                  <a:pt x="350220" y="41437"/>
                  <a:pt x="461960" y="0"/>
                </a:cubicBezTo>
                <a:cubicBezTo>
                  <a:pt x="573700" y="-41437"/>
                  <a:pt x="821053" y="29292"/>
                  <a:pt x="1005787" y="0"/>
                </a:cubicBezTo>
                <a:cubicBezTo>
                  <a:pt x="1190521" y="-29292"/>
                  <a:pt x="1386426" y="20251"/>
                  <a:pt x="1549613" y="0"/>
                </a:cubicBezTo>
                <a:cubicBezTo>
                  <a:pt x="1712800" y="-20251"/>
                  <a:pt x="1956027" y="37925"/>
                  <a:pt x="2093440" y="0"/>
                </a:cubicBezTo>
                <a:cubicBezTo>
                  <a:pt x="2230853" y="-37925"/>
                  <a:pt x="2505994" y="880"/>
                  <a:pt x="2678199" y="0"/>
                </a:cubicBezTo>
                <a:cubicBezTo>
                  <a:pt x="2850404" y="-880"/>
                  <a:pt x="2940944" y="14209"/>
                  <a:pt x="3181093" y="0"/>
                </a:cubicBezTo>
                <a:cubicBezTo>
                  <a:pt x="3421242" y="-14209"/>
                  <a:pt x="3714005" y="45646"/>
                  <a:pt x="4093318" y="0"/>
                </a:cubicBezTo>
                <a:cubicBezTo>
                  <a:pt x="4097240" y="265654"/>
                  <a:pt x="4046127" y="390769"/>
                  <a:pt x="4093318" y="562267"/>
                </a:cubicBezTo>
                <a:cubicBezTo>
                  <a:pt x="4140509" y="733765"/>
                  <a:pt x="4046547" y="900665"/>
                  <a:pt x="4093318" y="1079553"/>
                </a:cubicBezTo>
                <a:cubicBezTo>
                  <a:pt x="4140089" y="1258441"/>
                  <a:pt x="4076919" y="1342319"/>
                  <a:pt x="4093318" y="1506876"/>
                </a:cubicBezTo>
                <a:cubicBezTo>
                  <a:pt x="4109717" y="1671433"/>
                  <a:pt x="4028780" y="2026278"/>
                  <a:pt x="4093318" y="2159106"/>
                </a:cubicBezTo>
                <a:cubicBezTo>
                  <a:pt x="4157856" y="2291934"/>
                  <a:pt x="4045009" y="2547241"/>
                  <a:pt x="4093318" y="2766354"/>
                </a:cubicBezTo>
                <a:cubicBezTo>
                  <a:pt x="4141627" y="2985467"/>
                  <a:pt x="4058011" y="3059452"/>
                  <a:pt x="4093318" y="3193677"/>
                </a:cubicBezTo>
                <a:cubicBezTo>
                  <a:pt x="4128625" y="3327902"/>
                  <a:pt x="4041410" y="3549621"/>
                  <a:pt x="4093318" y="3800926"/>
                </a:cubicBezTo>
                <a:cubicBezTo>
                  <a:pt x="4145226" y="4052231"/>
                  <a:pt x="4015776" y="4283772"/>
                  <a:pt x="4093318" y="4498137"/>
                </a:cubicBezTo>
                <a:cubicBezTo>
                  <a:pt x="3846031" y="4527749"/>
                  <a:pt x="3700897" y="4497694"/>
                  <a:pt x="3467625" y="4498137"/>
                </a:cubicBezTo>
                <a:cubicBezTo>
                  <a:pt x="3234353" y="4498580"/>
                  <a:pt x="3090736" y="4456319"/>
                  <a:pt x="2923799" y="4498137"/>
                </a:cubicBezTo>
                <a:cubicBezTo>
                  <a:pt x="2756862" y="4539955"/>
                  <a:pt x="2602538" y="4497936"/>
                  <a:pt x="2461838" y="4498137"/>
                </a:cubicBezTo>
                <a:cubicBezTo>
                  <a:pt x="2321138" y="4498338"/>
                  <a:pt x="2154737" y="4492396"/>
                  <a:pt x="1999878" y="4498137"/>
                </a:cubicBezTo>
                <a:cubicBezTo>
                  <a:pt x="1845019" y="4503878"/>
                  <a:pt x="1600537" y="4447731"/>
                  <a:pt x="1374185" y="4498137"/>
                </a:cubicBezTo>
                <a:cubicBezTo>
                  <a:pt x="1147833" y="4548543"/>
                  <a:pt x="1039126" y="4486542"/>
                  <a:pt x="789426" y="4498137"/>
                </a:cubicBezTo>
                <a:cubicBezTo>
                  <a:pt x="539726" y="4509732"/>
                  <a:pt x="309219" y="4443226"/>
                  <a:pt x="0" y="4498137"/>
                </a:cubicBezTo>
                <a:cubicBezTo>
                  <a:pt x="-2007" y="4406739"/>
                  <a:pt x="18084" y="4281639"/>
                  <a:pt x="0" y="4070814"/>
                </a:cubicBezTo>
                <a:cubicBezTo>
                  <a:pt x="-18084" y="3859989"/>
                  <a:pt x="3966" y="3791860"/>
                  <a:pt x="0" y="3598510"/>
                </a:cubicBezTo>
                <a:cubicBezTo>
                  <a:pt x="-3966" y="3405160"/>
                  <a:pt x="7635" y="3287541"/>
                  <a:pt x="0" y="3126205"/>
                </a:cubicBezTo>
                <a:cubicBezTo>
                  <a:pt x="-7635" y="2964869"/>
                  <a:pt x="50005" y="2841494"/>
                  <a:pt x="0" y="2653901"/>
                </a:cubicBezTo>
                <a:cubicBezTo>
                  <a:pt x="-50005" y="2466308"/>
                  <a:pt x="48344" y="2312819"/>
                  <a:pt x="0" y="2226578"/>
                </a:cubicBezTo>
                <a:cubicBezTo>
                  <a:pt x="-48344" y="2140337"/>
                  <a:pt x="25251" y="1953245"/>
                  <a:pt x="0" y="1709292"/>
                </a:cubicBezTo>
                <a:cubicBezTo>
                  <a:pt x="-25251" y="1465339"/>
                  <a:pt x="7628" y="1426290"/>
                  <a:pt x="0" y="1236988"/>
                </a:cubicBezTo>
                <a:cubicBezTo>
                  <a:pt x="-7628" y="1047686"/>
                  <a:pt x="55178" y="852606"/>
                  <a:pt x="0" y="629739"/>
                </a:cubicBezTo>
                <a:cubicBezTo>
                  <a:pt x="-55178" y="406872"/>
                  <a:pt x="73588" y="156488"/>
                  <a:pt x="0" y="0"/>
                </a:cubicBezTo>
                <a:close/>
              </a:path>
              <a:path w="4093318" h="4498137" stroke="0" extrusionOk="0">
                <a:moveTo>
                  <a:pt x="0" y="0"/>
                </a:moveTo>
                <a:cubicBezTo>
                  <a:pt x="267777" y="-57256"/>
                  <a:pt x="352980" y="7478"/>
                  <a:pt x="584760" y="0"/>
                </a:cubicBezTo>
                <a:cubicBezTo>
                  <a:pt x="816540" y="-7478"/>
                  <a:pt x="955325" y="23859"/>
                  <a:pt x="1169519" y="0"/>
                </a:cubicBezTo>
                <a:cubicBezTo>
                  <a:pt x="1383713" y="-23859"/>
                  <a:pt x="1538292" y="40515"/>
                  <a:pt x="1713346" y="0"/>
                </a:cubicBezTo>
                <a:cubicBezTo>
                  <a:pt x="1888400" y="-40515"/>
                  <a:pt x="2212379" y="15586"/>
                  <a:pt x="2379972" y="0"/>
                </a:cubicBezTo>
                <a:cubicBezTo>
                  <a:pt x="2547565" y="-15586"/>
                  <a:pt x="2631454" y="17506"/>
                  <a:pt x="2882865" y="0"/>
                </a:cubicBezTo>
                <a:cubicBezTo>
                  <a:pt x="3134276" y="-17506"/>
                  <a:pt x="3260124" y="702"/>
                  <a:pt x="3385759" y="0"/>
                </a:cubicBezTo>
                <a:cubicBezTo>
                  <a:pt x="3511394" y="-702"/>
                  <a:pt x="3914187" y="51496"/>
                  <a:pt x="4093318" y="0"/>
                </a:cubicBezTo>
                <a:cubicBezTo>
                  <a:pt x="4133260" y="155652"/>
                  <a:pt x="4070306" y="248882"/>
                  <a:pt x="4093318" y="427323"/>
                </a:cubicBezTo>
                <a:cubicBezTo>
                  <a:pt x="4116330" y="605764"/>
                  <a:pt x="4069617" y="910309"/>
                  <a:pt x="4093318" y="1079553"/>
                </a:cubicBezTo>
                <a:cubicBezTo>
                  <a:pt x="4117019" y="1248797"/>
                  <a:pt x="4029219" y="1431953"/>
                  <a:pt x="4093318" y="1641820"/>
                </a:cubicBezTo>
                <a:cubicBezTo>
                  <a:pt x="4157417" y="1851687"/>
                  <a:pt x="4057520" y="2080214"/>
                  <a:pt x="4093318" y="2249069"/>
                </a:cubicBezTo>
                <a:cubicBezTo>
                  <a:pt x="4129116" y="2417924"/>
                  <a:pt x="4063642" y="2706048"/>
                  <a:pt x="4093318" y="2856317"/>
                </a:cubicBezTo>
                <a:cubicBezTo>
                  <a:pt x="4122994" y="3006586"/>
                  <a:pt x="4021768" y="3337957"/>
                  <a:pt x="4093318" y="3463565"/>
                </a:cubicBezTo>
                <a:cubicBezTo>
                  <a:pt x="4164868" y="3589173"/>
                  <a:pt x="3977711" y="4189427"/>
                  <a:pt x="4093318" y="4498137"/>
                </a:cubicBezTo>
                <a:cubicBezTo>
                  <a:pt x="3945776" y="4498817"/>
                  <a:pt x="3642707" y="4493647"/>
                  <a:pt x="3426692" y="4498137"/>
                </a:cubicBezTo>
                <a:cubicBezTo>
                  <a:pt x="3210677" y="4502627"/>
                  <a:pt x="3111373" y="4496135"/>
                  <a:pt x="2923799" y="4498137"/>
                </a:cubicBezTo>
                <a:cubicBezTo>
                  <a:pt x="2736225" y="4500139"/>
                  <a:pt x="2589467" y="4469950"/>
                  <a:pt x="2379972" y="4498137"/>
                </a:cubicBezTo>
                <a:cubicBezTo>
                  <a:pt x="2170477" y="4526324"/>
                  <a:pt x="1960906" y="4471775"/>
                  <a:pt x="1754279" y="4498137"/>
                </a:cubicBezTo>
                <a:cubicBezTo>
                  <a:pt x="1547652" y="4524499"/>
                  <a:pt x="1473795" y="4466608"/>
                  <a:pt x="1210453" y="4498137"/>
                </a:cubicBezTo>
                <a:cubicBezTo>
                  <a:pt x="947111" y="4529666"/>
                  <a:pt x="794032" y="4475415"/>
                  <a:pt x="584760" y="4498137"/>
                </a:cubicBezTo>
                <a:cubicBezTo>
                  <a:pt x="375488" y="4520859"/>
                  <a:pt x="264394" y="4446833"/>
                  <a:pt x="0" y="4498137"/>
                </a:cubicBezTo>
                <a:cubicBezTo>
                  <a:pt x="-60180" y="4391577"/>
                  <a:pt x="17639" y="4233490"/>
                  <a:pt x="0" y="3980851"/>
                </a:cubicBezTo>
                <a:cubicBezTo>
                  <a:pt x="-17639" y="3728212"/>
                  <a:pt x="38736" y="3732542"/>
                  <a:pt x="0" y="3553528"/>
                </a:cubicBezTo>
                <a:cubicBezTo>
                  <a:pt x="-38736" y="3374514"/>
                  <a:pt x="16865" y="3201022"/>
                  <a:pt x="0" y="3081224"/>
                </a:cubicBezTo>
                <a:cubicBezTo>
                  <a:pt x="-16865" y="2961426"/>
                  <a:pt x="44081" y="2792922"/>
                  <a:pt x="0" y="2653901"/>
                </a:cubicBezTo>
                <a:cubicBezTo>
                  <a:pt x="-44081" y="2514880"/>
                  <a:pt x="2691" y="2350071"/>
                  <a:pt x="0" y="2136615"/>
                </a:cubicBezTo>
                <a:cubicBezTo>
                  <a:pt x="-2691" y="1923159"/>
                  <a:pt x="67727" y="1652290"/>
                  <a:pt x="0" y="1529367"/>
                </a:cubicBezTo>
                <a:cubicBezTo>
                  <a:pt x="-67727" y="1406444"/>
                  <a:pt x="38909" y="1083918"/>
                  <a:pt x="0" y="922118"/>
                </a:cubicBezTo>
                <a:cubicBezTo>
                  <a:pt x="-38909" y="760318"/>
                  <a:pt x="46093" y="31181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156709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Retina</a:t>
            </a:r>
            <a:r>
              <a:rPr lang="en-U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sensibil</a:t>
            </a: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lumin</a:t>
            </a: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pPr>
              <a:buFontTx/>
              <a:buChar char="-"/>
            </a:pPr>
            <a:r>
              <a:rPr lang="ro-RO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conține </a:t>
            </a:r>
            <a:r>
              <a:rPr lang="en-U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elule fotoreceptoare (cu conuri și bastonaș) și neuroni</a:t>
            </a:r>
          </a:p>
          <a:p>
            <a:pPr>
              <a:buFontTx/>
              <a:buChar char="-"/>
            </a:pPr>
            <a:r>
              <a:rPr lang="ro-RO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zone importante: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en-US" sz="9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o-RO" sz="96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pata galbenă</a:t>
            </a:r>
            <a:r>
              <a:rPr kumimoji="0" lang="ro-RO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-în care </a:t>
            </a:r>
            <a:r>
              <a:rPr kumimoji="0" lang="ro-RO" sz="9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găsesc </a:t>
            </a:r>
            <a:r>
              <a:rPr kumimoji="0" lang="ro-RO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celule </a:t>
            </a:r>
            <a:r>
              <a:rPr kumimoji="0" lang="ro-RO" sz="9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 conuri și bastonaș;</a:t>
            </a:r>
            <a:endParaRPr kumimoji="0" lang="ro-RO" sz="96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en-US" sz="9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o-RO" sz="96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pata oarbă</a:t>
            </a:r>
            <a:r>
              <a:rPr kumimoji="0" lang="ro-RO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nu conţine receptori; este locul de ieşire a nervului optic.</a:t>
            </a:r>
            <a:r>
              <a: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ro-RO" alt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PT" altLang="en-US" sz="7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Ochiul (Retina, Pata galbenă, Foveea centralis, Coroida, Irisul, Pupila,  Cristalinul, Sclerotica, Corneea, Umoarea apoasă, Umoarea sticloasă)">
            <a:extLst>
              <a:ext uri="{FF2B5EF4-FFF2-40B4-BE49-F238E27FC236}">
                <a16:creationId xmlns:a16="http://schemas.microsoft.com/office/drawing/2014/main" id="{8C130879-4AA4-4E36-A944-DF613B26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53" y="1113683"/>
            <a:ext cx="7882647" cy="54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5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5754CB-0998-4F6D-B821-D53E8AD1F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538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c. Tunica internă - Retina</a:t>
            </a:r>
            <a:endParaRPr lang="en-US" dirty="0"/>
          </a:p>
        </p:txBody>
      </p:sp>
      <p:pic>
        <p:nvPicPr>
          <p:cNvPr id="10246" name="Picture 6" descr="tunica internă Diagram | Quizlet">
            <a:extLst>
              <a:ext uri="{FF2B5EF4-FFF2-40B4-BE49-F238E27FC236}">
                <a16:creationId xmlns:a16="http://schemas.microsoft.com/office/drawing/2014/main" id="{3E29820E-E622-45C4-B86F-FEDA070F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6284" y="1501377"/>
            <a:ext cx="4482492" cy="46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IHAELA SERBAN-Lectia nr.17-Rolul analizatorului vizual – CLUBUL  CELEBRITATILOR-Official News World">
            <a:extLst>
              <a:ext uri="{FF2B5EF4-FFF2-40B4-BE49-F238E27FC236}">
                <a16:creationId xmlns:a16="http://schemas.microsoft.com/office/drawing/2014/main" id="{F286092E-D756-449C-A8F3-D45DD2A0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0" y="1510726"/>
            <a:ext cx="5990212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6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336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Organe de simț OCHIUL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Tunica internă - Retina</vt:lpstr>
      <vt:lpstr>Fotoreceptorii</vt:lpstr>
      <vt:lpstr>Medii transparente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 de simț OCHIUL</dc:title>
  <dc:creator>Kinga Oravetz</dc:creator>
  <cp:lastModifiedBy>Kinga Oravetz</cp:lastModifiedBy>
  <cp:revision>14</cp:revision>
  <dcterms:created xsi:type="dcterms:W3CDTF">2020-11-10T20:55:28Z</dcterms:created>
  <dcterms:modified xsi:type="dcterms:W3CDTF">2020-11-17T10:24:35Z</dcterms:modified>
</cp:coreProperties>
</file>