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1CF8E4D-2223-4388-B6B8-B23B33343B3F}" type="datetimeFigureOut">
              <a:rPr lang="ro-RO" smtClean="0"/>
              <a:t>21.07.2021</a:t>
            </a:fld>
            <a:endParaRPr lang="ro-RO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66ABC79-1725-429A-8719-13F843B02451}" type="slidenum">
              <a:rPr lang="ro-RO" smtClean="0"/>
              <a:t>‹#›</a:t>
            </a:fld>
            <a:endParaRPr lang="ro-RO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8E4D-2223-4388-B6B8-B23B33343B3F}" type="datetimeFigureOut">
              <a:rPr lang="ro-RO" smtClean="0"/>
              <a:t>21.07.2021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C79-1725-429A-8719-13F843B02451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8E4D-2223-4388-B6B8-B23B33343B3F}" type="datetimeFigureOut">
              <a:rPr lang="ro-RO" smtClean="0"/>
              <a:t>21.07.2021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C79-1725-429A-8719-13F843B02451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8E4D-2223-4388-B6B8-B23B33343B3F}" type="datetimeFigureOut">
              <a:rPr lang="ro-RO" smtClean="0"/>
              <a:t>21.07.2021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C79-1725-429A-8719-13F843B02451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8E4D-2223-4388-B6B8-B23B33343B3F}" type="datetimeFigureOut">
              <a:rPr lang="ro-RO" smtClean="0"/>
              <a:t>21.07.2021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C79-1725-429A-8719-13F843B02451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8E4D-2223-4388-B6B8-B23B33343B3F}" type="datetimeFigureOut">
              <a:rPr lang="ro-RO" smtClean="0"/>
              <a:t>21.07.2021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C79-1725-429A-8719-13F843B02451}" type="slidenum">
              <a:rPr lang="ro-RO" smtClean="0"/>
              <a:t>‹#›</a:t>
            </a:fld>
            <a:endParaRPr lang="ro-R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8E4D-2223-4388-B6B8-B23B33343B3F}" type="datetimeFigureOut">
              <a:rPr lang="ro-RO" smtClean="0"/>
              <a:t>21.07.2021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C79-1725-429A-8719-13F843B02451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8E4D-2223-4388-B6B8-B23B33343B3F}" type="datetimeFigureOut">
              <a:rPr lang="ro-RO" smtClean="0"/>
              <a:t>21.07.2021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C79-1725-429A-8719-13F843B02451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8E4D-2223-4388-B6B8-B23B33343B3F}" type="datetimeFigureOut">
              <a:rPr lang="ro-RO" smtClean="0"/>
              <a:t>21.07.2021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C79-1725-429A-8719-13F843B02451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8E4D-2223-4388-B6B8-B23B33343B3F}" type="datetimeFigureOut">
              <a:rPr lang="ro-RO" smtClean="0"/>
              <a:t>21.07.2021</a:t>
            </a:fld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C79-1725-429A-8719-13F843B02451}" type="slidenum">
              <a:rPr lang="ro-RO" smtClean="0"/>
              <a:t>‹#›</a:t>
            </a:fld>
            <a:endParaRPr lang="ro-RO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8E4D-2223-4388-B6B8-B23B33343B3F}" type="datetimeFigureOut">
              <a:rPr lang="ro-RO" smtClean="0"/>
              <a:t>21.07.2021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C79-1725-429A-8719-13F843B02451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1CF8E4D-2223-4388-B6B8-B23B33343B3F}" type="datetimeFigureOut">
              <a:rPr lang="ro-RO" smtClean="0"/>
              <a:t>21.07.2021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66ABC79-1725-429A-8719-13F843B02451}" type="slidenum">
              <a:rPr lang="ro-RO" smtClean="0"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1.slideserve.com/2730481/adverbul-poate-s-determine-l.jpg" TargetMode="External"/><Relationship Id="rId2" Type="http://schemas.openxmlformats.org/officeDocument/2006/relationships/hyperlink" Target="https://image1.slideserve.com/2730481/definitie-l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image1.slideserve.com/2730481/felul-adverbelor-l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730481/slide8-l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image1.slideserve.com/2730481/slide5-l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image1.slideserve.com/2730481/gradele-de-comparatie-ale-adverbelor-l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image1.slideserve.com/2730481/functii-sintactice-l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s://image1.slideserve.com/2730481/adverbe-fara-functie-sintactica-l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Adverbul</a:t>
            </a:r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365104"/>
            <a:ext cx="352839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0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 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 smtClean="0"/>
          </a:p>
          <a:p>
            <a:endParaRPr lang="ro-RO" dirty="0"/>
          </a:p>
          <a:p>
            <a:endParaRPr lang="ro-RO" dirty="0" smtClean="0"/>
          </a:p>
          <a:p>
            <a:endParaRPr lang="ro-RO" dirty="0"/>
          </a:p>
          <a:p>
            <a:endParaRPr lang="ro-RO" dirty="0" smtClean="0"/>
          </a:p>
          <a:p>
            <a:r>
              <a:rPr lang="ro-RO" b="1" dirty="0" smtClean="0"/>
              <a:t>Material realizat de</a:t>
            </a:r>
          </a:p>
          <a:p>
            <a:pPr marL="68580" indent="0">
              <a:buNone/>
            </a:pPr>
            <a:r>
              <a:rPr lang="ro-RO" b="1" dirty="0" smtClean="0"/>
              <a:t> prof. Matei Ana Gabriela</a:t>
            </a:r>
            <a:endParaRPr lang="ro-RO" b="1" dirty="0"/>
          </a:p>
        </p:txBody>
      </p:sp>
    </p:spTree>
    <p:extLst>
      <p:ext uri="{BB962C8B-B14F-4D97-AF65-F5344CB8AC3E}">
        <p14:creationId xmlns:p14="http://schemas.microsoft.com/office/powerpoint/2010/main" val="268303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764704"/>
            <a:ext cx="7520940" cy="5472608"/>
          </a:xfrm>
        </p:spPr>
        <p:txBody>
          <a:bodyPr/>
          <a:lstStyle/>
          <a:p>
            <a:pPr marL="68580" lvl="0" indent="0">
              <a:buNone/>
            </a:pPr>
            <a:r>
              <a:rPr lang="ro-RO" b="1" dirty="0" smtClean="0">
                <a:hlinkClick r:id="rId2" tooltip="definitie"/>
              </a:rPr>
              <a:t>DEFINIȚIE</a:t>
            </a:r>
            <a:r>
              <a:rPr lang="ro-RO" b="1" dirty="0">
                <a:hlinkClick r:id="rId2" tooltip="definitie"/>
              </a:rPr>
              <a:t>:</a:t>
            </a:r>
            <a:r>
              <a:rPr lang="ro-RO" dirty="0"/>
              <a:t> </a:t>
            </a:r>
            <a:endParaRPr lang="ro-RO" dirty="0" smtClean="0"/>
          </a:p>
          <a:p>
            <a:pPr marL="68580" lvl="0" indent="0">
              <a:buNone/>
            </a:pPr>
            <a:r>
              <a:rPr lang="ro-RO" b="1" dirty="0" smtClean="0"/>
              <a:t>ADVERBUL</a:t>
            </a:r>
            <a:r>
              <a:rPr lang="ro-RO" dirty="0"/>
              <a:t> </a:t>
            </a:r>
            <a:r>
              <a:rPr lang="ro-RO" dirty="0" smtClean="0"/>
              <a:t>este </a:t>
            </a:r>
            <a:r>
              <a:rPr lang="ro-RO" dirty="0"/>
              <a:t>partea de vorbire </a:t>
            </a:r>
            <a:r>
              <a:rPr lang="ro-RO" dirty="0" smtClean="0"/>
              <a:t>neflexibilă </a:t>
            </a:r>
            <a:r>
              <a:rPr lang="ro-RO" dirty="0"/>
              <a:t>care </a:t>
            </a:r>
            <a:r>
              <a:rPr lang="ro-RO" dirty="0" smtClean="0"/>
              <a:t>arată </a:t>
            </a:r>
            <a:r>
              <a:rPr lang="ro-RO" dirty="0"/>
              <a:t>caracteristica unei </a:t>
            </a:r>
            <a:r>
              <a:rPr lang="ro-RO" dirty="0" smtClean="0"/>
              <a:t>acțiuni</a:t>
            </a:r>
            <a:r>
              <a:rPr lang="ro-RO" dirty="0"/>
              <a:t>, a unei </a:t>
            </a:r>
            <a:r>
              <a:rPr lang="ro-RO" dirty="0" smtClean="0"/>
              <a:t>stări </a:t>
            </a:r>
            <a:r>
              <a:rPr lang="ro-RO" dirty="0"/>
              <a:t>sau a unei </a:t>
            </a:r>
            <a:r>
              <a:rPr lang="ro-RO" dirty="0" smtClean="0"/>
              <a:t>însușiri</a:t>
            </a:r>
            <a:r>
              <a:rPr lang="ro-RO" dirty="0"/>
              <a:t>.</a:t>
            </a:r>
          </a:p>
          <a:p>
            <a:pPr marL="68580" lvl="0" indent="0">
              <a:buNone/>
            </a:pPr>
            <a:r>
              <a:rPr lang="ro-RO" b="1" dirty="0">
                <a:hlinkClick r:id="rId3" tooltip="adverbul poate s determine"/>
              </a:rPr>
              <a:t>ADVERBUL poate să determine:</a:t>
            </a:r>
            <a:r>
              <a:rPr lang="ro-RO" dirty="0"/>
              <a:t> </a:t>
            </a:r>
            <a:endParaRPr lang="ro-RO" dirty="0" smtClean="0"/>
          </a:p>
          <a:p>
            <a:pPr marL="68580" lvl="0" indent="0">
              <a:buNone/>
            </a:pPr>
            <a:endParaRPr lang="ro-RO" dirty="0" smtClean="0"/>
          </a:p>
          <a:p>
            <a:pPr lvl="0"/>
            <a:r>
              <a:rPr lang="ro-RO" dirty="0" smtClean="0"/>
              <a:t>Un </a:t>
            </a:r>
            <a:r>
              <a:rPr lang="ro-RO" dirty="0"/>
              <a:t>verb : Fuge </a:t>
            </a:r>
            <a:r>
              <a:rPr lang="ro-RO" b="1" dirty="0"/>
              <a:t>repede</a:t>
            </a:r>
            <a:r>
              <a:rPr lang="ro-RO" dirty="0"/>
              <a:t>. </a:t>
            </a:r>
            <a:endParaRPr lang="ro-RO" dirty="0" smtClean="0"/>
          </a:p>
          <a:p>
            <a:pPr lvl="0"/>
            <a:r>
              <a:rPr lang="ro-RO" dirty="0" smtClean="0"/>
              <a:t>Un </a:t>
            </a:r>
            <a:r>
              <a:rPr lang="ro-RO" dirty="0"/>
              <a:t>adjectiv: Are o privire </a:t>
            </a:r>
            <a:r>
              <a:rPr lang="ro-RO" b="1" dirty="0"/>
              <a:t>destul </a:t>
            </a:r>
            <a:r>
              <a:rPr lang="ro-RO" dirty="0"/>
              <a:t>de ageră. </a:t>
            </a:r>
            <a:endParaRPr lang="ro-RO" dirty="0" smtClean="0"/>
          </a:p>
          <a:p>
            <a:pPr lvl="0"/>
            <a:r>
              <a:rPr lang="ro-RO" dirty="0" smtClean="0"/>
              <a:t>Un </a:t>
            </a:r>
            <a:r>
              <a:rPr lang="ro-RO" dirty="0"/>
              <a:t>alt adverb: </a:t>
            </a:r>
            <a:r>
              <a:rPr lang="ro-RO" dirty="0" smtClean="0"/>
              <a:t>Papagalul vorbește </a:t>
            </a:r>
            <a:r>
              <a:rPr lang="ro-RO" b="1" dirty="0" smtClean="0"/>
              <a:t>suficient</a:t>
            </a:r>
            <a:r>
              <a:rPr lang="ro-RO" dirty="0" smtClean="0"/>
              <a:t> </a:t>
            </a:r>
            <a:r>
              <a:rPr lang="ro-RO" dirty="0"/>
              <a:t>de bine.</a:t>
            </a:r>
          </a:p>
          <a:p>
            <a:endParaRPr lang="ro-R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852936"/>
            <a:ext cx="3096344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threePt" dir="t"/>
          </a:scene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05" y="4968017"/>
            <a:ext cx="2705100" cy="11521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ContrastingRightFacing"/>
            <a:lightRig rig="threePt" dir="t"/>
          </a:scene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4725144"/>
            <a:ext cx="3096344" cy="14225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6853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24744"/>
            <a:ext cx="7056900" cy="4707885"/>
          </a:xfrm>
        </p:spPr>
        <p:txBody>
          <a:bodyPr/>
          <a:lstStyle/>
          <a:p>
            <a:pPr marL="0" marR="190500" lvl="0" indent="0">
              <a:lnSpc>
                <a:spcPct val="115000"/>
              </a:lnSpc>
              <a:spcAft>
                <a:spcPts val="375"/>
              </a:spcAft>
              <a:buClr>
                <a:srgbClr val="94C600"/>
              </a:buClr>
              <a:buNone/>
              <a:tabLst>
                <a:tab pos="457200" algn="l"/>
              </a:tabLst>
            </a:pPr>
            <a:r>
              <a:rPr lang="ro-RO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  <a:hlinkClick r:id="rId2" tooltip="felul adverbelor"/>
              </a:rPr>
              <a:t>FELUL ADVERBELOR: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 </a:t>
            </a:r>
          </a:p>
          <a:p>
            <a:pPr marL="0" marR="190500" lvl="0" indent="0">
              <a:lnSpc>
                <a:spcPct val="115000"/>
              </a:lnSpc>
              <a:spcAft>
                <a:spcPts val="375"/>
              </a:spcAft>
              <a:buClr>
                <a:srgbClr val="94C600"/>
              </a:buClr>
              <a:buNone/>
              <a:tabLst>
                <a:tab pos="457200" algn="l"/>
              </a:tabLst>
            </a:pPr>
            <a:r>
              <a:rPr lang="ro-RO" i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După înțeles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: -de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loc: </a:t>
            </a:r>
            <a:r>
              <a:rPr lang="ro-RO" i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acolo</a:t>
            </a:r>
            <a:r>
              <a:rPr lang="ro-RO" i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, </a:t>
            </a:r>
            <a:r>
              <a:rPr lang="ro-RO" i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aici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; </a:t>
            </a:r>
          </a:p>
          <a:p>
            <a:pPr marL="0" marR="190500" lvl="0" indent="0">
              <a:lnSpc>
                <a:spcPct val="115000"/>
              </a:lnSpc>
              <a:spcAft>
                <a:spcPts val="375"/>
              </a:spcAft>
              <a:buClr>
                <a:srgbClr val="94C600"/>
              </a:buClr>
              <a:buNone/>
              <a:tabLst>
                <a:tab pos="457200" algn="l"/>
              </a:tabLst>
            </a:pP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	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		-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de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mod: </a:t>
            </a:r>
            <a:r>
              <a:rPr lang="ro-RO" i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asa</a:t>
            </a:r>
            <a:r>
              <a:rPr lang="ro-RO" i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, </a:t>
            </a:r>
            <a:r>
              <a:rPr lang="ro-RO" i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bine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; </a:t>
            </a:r>
          </a:p>
          <a:p>
            <a:pPr marL="0" marR="190500" lvl="0" indent="0">
              <a:lnSpc>
                <a:spcPct val="115000"/>
              </a:lnSpc>
              <a:spcAft>
                <a:spcPts val="375"/>
              </a:spcAft>
              <a:buClr>
                <a:srgbClr val="94C600"/>
              </a:buClr>
              <a:buNone/>
              <a:tabLst>
                <a:tab pos="457200" algn="l"/>
              </a:tabLst>
            </a:pP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	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		-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de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timp: </a:t>
            </a:r>
            <a:r>
              <a:rPr lang="ro-RO" i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acum</a:t>
            </a:r>
            <a:r>
              <a:rPr lang="ro-RO" i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, </a:t>
            </a:r>
            <a:r>
              <a:rPr lang="ro-RO" i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atunci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.</a:t>
            </a:r>
          </a:p>
          <a:p>
            <a:pPr marL="0" marR="190500" lvl="0" indent="0">
              <a:lnSpc>
                <a:spcPct val="115000"/>
              </a:lnSpc>
              <a:spcAft>
                <a:spcPts val="375"/>
              </a:spcAft>
              <a:buClr>
                <a:srgbClr val="94C600"/>
              </a:buClr>
              <a:buNone/>
              <a:tabLst>
                <a:tab pos="457200" algn="l"/>
              </a:tabLst>
            </a:pPr>
            <a:r>
              <a:rPr lang="ro-RO" i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După formă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: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-simple: </a:t>
            </a:r>
            <a:r>
              <a:rPr lang="ro-RO" i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așa, acum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;</a:t>
            </a:r>
          </a:p>
          <a:p>
            <a:pPr marL="0" marR="190500" lvl="0" indent="0">
              <a:lnSpc>
                <a:spcPct val="115000"/>
              </a:lnSpc>
              <a:spcAft>
                <a:spcPts val="375"/>
              </a:spcAft>
              <a:buClr>
                <a:srgbClr val="94C600"/>
              </a:buClr>
              <a:buNone/>
              <a:tabLst>
                <a:tab pos="457200" algn="l"/>
              </a:tabLst>
            </a:pP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                    -compuse: </a:t>
            </a:r>
            <a:r>
              <a:rPr lang="ro-RO" i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așadar, astfel, departe, undeva;</a:t>
            </a:r>
          </a:p>
          <a:p>
            <a:pPr marL="0" marR="190500" lvl="0" indent="0">
              <a:lnSpc>
                <a:spcPct val="115000"/>
              </a:lnSpc>
              <a:spcAft>
                <a:spcPts val="375"/>
              </a:spcAft>
              <a:buClr>
                <a:srgbClr val="94C600"/>
              </a:buClr>
              <a:buNone/>
              <a:tabLst>
                <a:tab pos="457200" algn="l"/>
              </a:tabLst>
            </a:pP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                    - locuțiuni adverbiale. </a:t>
            </a:r>
            <a:endParaRPr lang="ro-RO" dirty="0">
              <a:solidFill>
                <a:srgbClr val="2B2A2A"/>
              </a:solidFill>
              <a:latin typeface="Arial"/>
              <a:ea typeface="Times New Roman"/>
              <a:cs typeface="Times New Roman"/>
            </a:endParaRPr>
          </a:p>
          <a:p>
            <a:endParaRPr lang="ro-R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052736"/>
            <a:ext cx="2000250" cy="2028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2067148"/>
            <a:ext cx="1656184" cy="12812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366" y="4437112"/>
            <a:ext cx="2280076" cy="171450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7496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/>
          <a:lstStyle/>
          <a:p>
            <a:pPr marL="68580" lvl="0" indent="0">
              <a:buNone/>
            </a:pPr>
            <a:r>
              <a:rPr lang="ro-RO" b="1" dirty="0" smtClean="0">
                <a:hlinkClick r:id="rId2" tooltip="slide8"/>
              </a:rPr>
              <a:t>LOCUȚIUNEA ADVERBIALĂ </a:t>
            </a:r>
          </a:p>
          <a:p>
            <a:pPr marL="68580" lvl="0" indent="0">
              <a:buNone/>
            </a:pPr>
            <a:r>
              <a:rPr lang="ro-RO" dirty="0"/>
              <a:t> </a:t>
            </a:r>
            <a:r>
              <a:rPr lang="ro-RO" dirty="0" smtClean="0"/>
              <a:t>reprezintă un grup de cuvinte care este </a:t>
            </a:r>
            <a:r>
              <a:rPr lang="ro-RO" dirty="0"/>
              <a:t>sinonim cu un adverb </a:t>
            </a:r>
            <a:r>
              <a:rPr lang="ro-RO" dirty="0" smtClean="0"/>
              <a:t>și </a:t>
            </a:r>
            <a:r>
              <a:rPr lang="ro-RO" dirty="0"/>
              <a:t>se </a:t>
            </a:r>
            <a:r>
              <a:rPr lang="ro-RO" dirty="0" smtClean="0"/>
              <a:t>comportă în propoziție </a:t>
            </a:r>
            <a:r>
              <a:rPr lang="ro-RO" dirty="0"/>
              <a:t>ca acesta. </a:t>
            </a:r>
            <a:endParaRPr lang="ro-RO" dirty="0" smtClean="0"/>
          </a:p>
          <a:p>
            <a:pPr marL="68580" lvl="0" indent="0">
              <a:buNone/>
            </a:pPr>
            <a:r>
              <a:rPr lang="ro-RO" dirty="0" smtClean="0"/>
              <a:t>Locuțiunile </a:t>
            </a:r>
            <a:r>
              <a:rPr lang="ro-RO" dirty="0"/>
              <a:t>adverbiale pot </a:t>
            </a:r>
            <a:r>
              <a:rPr lang="ro-RO" dirty="0" smtClean="0"/>
              <a:t>fi: </a:t>
            </a:r>
          </a:p>
          <a:p>
            <a:pPr lvl="0">
              <a:buFont typeface="Wingdings" pitchFamily="2" charset="2"/>
              <a:buChar char="v"/>
            </a:pPr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loc</a:t>
            </a:r>
            <a:r>
              <a:rPr lang="ro-RO" dirty="0" smtClean="0"/>
              <a:t>: în </a:t>
            </a:r>
            <a:r>
              <a:rPr lang="ro-RO" dirty="0"/>
              <a:t>spate, </a:t>
            </a:r>
            <a:r>
              <a:rPr lang="ro-RO" dirty="0" smtClean="0"/>
              <a:t>în față, </a:t>
            </a:r>
            <a:r>
              <a:rPr lang="ro-RO" dirty="0"/>
              <a:t>din loc </a:t>
            </a:r>
            <a:r>
              <a:rPr lang="ro-RO" dirty="0" smtClean="0"/>
              <a:t>în </a:t>
            </a:r>
            <a:r>
              <a:rPr lang="ro-RO" dirty="0"/>
              <a:t>loc, ici </a:t>
            </a:r>
            <a:r>
              <a:rPr lang="ro-RO" dirty="0" smtClean="0"/>
              <a:t>și </a:t>
            </a:r>
            <a:r>
              <a:rPr lang="ro-RO" dirty="0"/>
              <a:t>colo, de jur </a:t>
            </a:r>
            <a:r>
              <a:rPr lang="ro-RO" dirty="0" smtClean="0"/>
              <a:t>împrejur; </a:t>
            </a:r>
          </a:p>
          <a:p>
            <a:pPr lvl="0">
              <a:buFont typeface="Wingdings" pitchFamily="2" charset="2"/>
              <a:buChar char="v"/>
            </a:pPr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timp</a:t>
            </a:r>
            <a:r>
              <a:rPr lang="ro-RO" dirty="0" smtClean="0"/>
              <a:t>: din </a:t>
            </a:r>
            <a:r>
              <a:rPr lang="ro-RO" dirty="0"/>
              <a:t>vreme </a:t>
            </a:r>
            <a:r>
              <a:rPr lang="ro-RO" dirty="0" smtClean="0"/>
              <a:t>în </a:t>
            </a:r>
            <a:r>
              <a:rPr lang="ro-RO" dirty="0"/>
              <a:t>vreme, </a:t>
            </a:r>
            <a:r>
              <a:rPr lang="ro-RO" dirty="0" smtClean="0"/>
              <a:t>când și când</a:t>
            </a:r>
            <a:r>
              <a:rPr lang="ro-RO" dirty="0"/>
              <a:t>, pe </a:t>
            </a:r>
            <a:r>
              <a:rPr lang="ro-RO" dirty="0" smtClean="0"/>
              <a:t>înserate; </a:t>
            </a:r>
          </a:p>
          <a:p>
            <a:pPr lvl="0">
              <a:buFont typeface="Wingdings" pitchFamily="2" charset="2"/>
              <a:buChar char="v"/>
            </a:pPr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mod</a:t>
            </a:r>
            <a:r>
              <a:rPr lang="ro-RO" dirty="0" smtClean="0"/>
              <a:t>: fără îndoială, talmeș-balmeș, </a:t>
            </a:r>
            <a:r>
              <a:rPr lang="ro-RO" dirty="0"/>
              <a:t>cu de-a </a:t>
            </a:r>
            <a:r>
              <a:rPr lang="ro-RO" dirty="0" smtClean="0"/>
              <a:t>sila.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11206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24744"/>
            <a:ext cx="7488832" cy="4707885"/>
          </a:xfrm>
        </p:spPr>
        <p:txBody>
          <a:bodyPr>
            <a:normAutofit/>
          </a:bodyPr>
          <a:lstStyle/>
          <a:p>
            <a:pPr marL="0" marR="190500" lvl="0" indent="0">
              <a:lnSpc>
                <a:spcPct val="115000"/>
              </a:lnSpc>
              <a:spcAft>
                <a:spcPts val="375"/>
              </a:spcAft>
              <a:buNone/>
              <a:tabLst>
                <a:tab pos="457200" algn="l"/>
              </a:tabLst>
            </a:pPr>
            <a:r>
              <a:rPr lang="ro-RO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  <a:hlinkClick r:id="rId2" tooltip="slide5"/>
              </a:rPr>
              <a:t>Adverbe provenite </a:t>
            </a:r>
            <a:r>
              <a:rPr lang="ro-RO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  <a:hlinkClick r:id="rId2" tooltip="slide5"/>
              </a:rPr>
              <a:t>din alte </a:t>
            </a:r>
            <a:r>
              <a:rPr lang="ro-RO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  <a:hlinkClick r:id="rId2" tooltip="slide5"/>
              </a:rPr>
              <a:t>părți </a:t>
            </a:r>
            <a:r>
              <a:rPr lang="ro-RO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  <a:hlinkClick r:id="rId2" tooltip="slide5"/>
              </a:rPr>
              <a:t>de vorbire prin: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ro-RO" dirty="0" smtClean="0">
              <a:solidFill>
                <a:srgbClr val="2B2A2A"/>
              </a:solidFill>
              <a:latin typeface="Arial"/>
              <a:ea typeface="Times New Roman"/>
              <a:cs typeface="Times New Roman"/>
            </a:endParaRPr>
          </a:p>
          <a:p>
            <a:pPr marR="190500" lvl="0" indent="-342900">
              <a:lnSpc>
                <a:spcPct val="115000"/>
              </a:lnSpc>
              <a:spcAft>
                <a:spcPts val="375"/>
              </a:spcAft>
              <a:buFont typeface="Wingdings" pitchFamily="2" charset="2"/>
              <a:buChar char="q"/>
              <a:tabLst>
                <a:tab pos="457200" algn="l"/>
              </a:tabLst>
            </a:pPr>
            <a:r>
              <a:rPr lang="ro-RO" sz="2000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derivare </a:t>
            </a:r>
            <a:r>
              <a:rPr lang="ro-RO" sz="2000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cu sufixele </a:t>
            </a:r>
            <a:r>
              <a:rPr lang="ro-RO" sz="2000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„-ește</a:t>
            </a:r>
            <a:r>
              <a:rPr lang="ro-RO" sz="2000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,-</a:t>
            </a:r>
            <a:r>
              <a:rPr lang="ro-RO" sz="2000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iș,-</a:t>
            </a:r>
            <a:r>
              <a:rPr lang="ro-RO" sz="2000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mente</a:t>
            </a:r>
            <a:r>
              <a:rPr lang="ro-RO" sz="2000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”: </a:t>
            </a:r>
            <a:r>
              <a:rPr lang="ro-RO" sz="2000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turcește, furiș, actualmente;</a:t>
            </a:r>
          </a:p>
          <a:p>
            <a:pPr marR="190500" lvl="0" indent="-342900">
              <a:lnSpc>
                <a:spcPct val="115000"/>
              </a:lnSpc>
              <a:spcAft>
                <a:spcPts val="375"/>
              </a:spcAft>
              <a:buFont typeface="Wingdings" pitchFamily="2" charset="2"/>
              <a:buChar char="q"/>
              <a:tabLst>
                <a:tab pos="457200" algn="l"/>
              </a:tabLst>
            </a:pPr>
            <a:r>
              <a:rPr lang="ro-RO" sz="2000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compunere </a:t>
            </a:r>
            <a:r>
              <a:rPr lang="ro-RO" sz="2000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prin </a:t>
            </a:r>
            <a:r>
              <a:rPr lang="ro-RO" sz="2000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alăturare și sudare: </a:t>
            </a:r>
            <a:r>
              <a:rPr lang="vi-VN" sz="2000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azi-noapte, mâine-seară, ieri-dimineață, astă-vară, </a:t>
            </a:r>
            <a:r>
              <a:rPr lang="vi-VN" sz="2000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după-masă</a:t>
            </a:r>
            <a:r>
              <a:rPr lang="ro-RO" sz="2000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;</a:t>
            </a:r>
            <a:endParaRPr lang="ro-RO" sz="2000" b="1" dirty="0">
              <a:solidFill>
                <a:srgbClr val="2B2A2A"/>
              </a:solidFill>
              <a:latin typeface="Arial"/>
              <a:ea typeface="Times New Roman"/>
              <a:cs typeface="Times New Roman"/>
            </a:endParaRPr>
          </a:p>
          <a:p>
            <a:pPr marR="190500" lvl="0" indent="-342900">
              <a:lnSpc>
                <a:spcPct val="115000"/>
              </a:lnSpc>
              <a:spcAft>
                <a:spcPts val="375"/>
              </a:spcAft>
              <a:buFont typeface="Wingdings" pitchFamily="2" charset="2"/>
              <a:buChar char="q"/>
              <a:tabLst>
                <a:tab pos="457200" algn="l"/>
              </a:tabLst>
            </a:pPr>
            <a:r>
              <a:rPr lang="ro-RO" sz="2000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schimbarea </a:t>
            </a:r>
            <a:r>
              <a:rPr lang="ro-RO" sz="2000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valorii gramaticale din</a:t>
            </a:r>
            <a:r>
              <a:rPr lang="ro-RO" sz="2000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:</a:t>
            </a:r>
          </a:p>
          <a:p>
            <a:pPr marL="0" marR="190500" lvl="0" indent="0">
              <a:lnSpc>
                <a:spcPct val="115000"/>
              </a:lnSpc>
              <a:spcAft>
                <a:spcPts val="375"/>
              </a:spcAft>
              <a:buNone/>
              <a:tabLst>
                <a:tab pos="457200" algn="l"/>
              </a:tabLst>
            </a:pPr>
            <a:r>
              <a:rPr lang="ro-RO" sz="2000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-adjective: Scrie </a:t>
            </a:r>
            <a:r>
              <a:rPr lang="ro-RO" sz="2000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frumos</a:t>
            </a:r>
            <a:r>
              <a:rPr lang="ro-RO" sz="2000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. Vorbește </a:t>
            </a:r>
            <a:r>
              <a:rPr lang="ro-RO" sz="2000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ciudat</a:t>
            </a:r>
            <a:r>
              <a:rPr lang="ro-RO" sz="2000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. </a:t>
            </a:r>
          </a:p>
          <a:p>
            <a:pPr marL="0" marR="190500" lvl="0" indent="0">
              <a:lnSpc>
                <a:spcPct val="115000"/>
              </a:lnSpc>
              <a:spcAft>
                <a:spcPts val="375"/>
              </a:spcAft>
              <a:buNone/>
              <a:tabLst>
                <a:tab pos="457200" algn="l"/>
              </a:tabLst>
            </a:pPr>
            <a:r>
              <a:rPr lang="ro-RO" sz="2000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-</a:t>
            </a:r>
            <a:r>
              <a:rPr lang="ro-RO" sz="2000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verbe la mod </a:t>
            </a:r>
            <a:r>
              <a:rPr lang="ro-RO" sz="2000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participiu: Răspunde </a:t>
            </a:r>
            <a:r>
              <a:rPr lang="ro-RO" sz="2000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deslușit</a:t>
            </a:r>
            <a:r>
              <a:rPr lang="ro-RO" sz="2000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.</a:t>
            </a:r>
          </a:p>
          <a:p>
            <a:pPr marL="0" marR="190500" lvl="0" indent="0">
              <a:lnSpc>
                <a:spcPct val="115000"/>
              </a:lnSpc>
              <a:spcAft>
                <a:spcPts val="375"/>
              </a:spcAft>
              <a:buNone/>
              <a:tabLst>
                <a:tab pos="457200" algn="l"/>
              </a:tabLst>
            </a:pPr>
            <a:r>
              <a:rPr lang="ro-RO" sz="2000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-</a:t>
            </a:r>
            <a:r>
              <a:rPr lang="ro-RO" sz="2000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substantive care denumesc anotimpurile, </a:t>
            </a:r>
            <a:r>
              <a:rPr lang="ro-RO" sz="2000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părțile </a:t>
            </a:r>
            <a:r>
              <a:rPr lang="ro-RO" sz="2000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zilei, zilele </a:t>
            </a:r>
            <a:r>
              <a:rPr lang="ro-RO" sz="2000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săptămânii: </a:t>
            </a:r>
            <a:r>
              <a:rPr lang="ro-RO" sz="2000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Toamna</a:t>
            </a:r>
            <a:r>
              <a:rPr lang="ro-RO" sz="2000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 începe școala? Cocoșul cântă </a:t>
            </a:r>
            <a:r>
              <a:rPr lang="ro-RO" sz="2000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dimineața</a:t>
            </a:r>
            <a:r>
              <a:rPr lang="ro-RO" sz="2000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.</a:t>
            </a:r>
            <a:endParaRPr lang="ro-RO" sz="2000" dirty="0">
              <a:latin typeface="Calibri"/>
              <a:ea typeface="Calibri"/>
              <a:cs typeface="Times New Roman"/>
            </a:endParaRPr>
          </a:p>
          <a:p>
            <a:endParaRPr lang="ro-R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84984"/>
            <a:ext cx="2276103" cy="1418084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33894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/>
          <a:lstStyle/>
          <a:p>
            <a:r>
              <a:rPr lang="ro-RO" sz="2200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  <a:hlinkClick r:id="rId2" tooltip="gradele de comparatie ale adverbelor"/>
              </a:rPr>
              <a:t>GRADELE DE </a:t>
            </a:r>
            <a:r>
              <a:rPr lang="ro-RO" sz="2200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  <a:hlinkClick r:id="rId2" tooltip="gradele de comparatie ale adverbelor"/>
              </a:rPr>
              <a:t>COMPARAȚIE </a:t>
            </a:r>
            <a:r>
              <a:rPr lang="ro-RO" sz="2200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  <a:hlinkClick r:id="rId2" tooltip="gradele de comparatie ale adverbelor"/>
              </a:rPr>
              <a:t>ALE ADVERBELOR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5" y="1700808"/>
            <a:ext cx="7488831" cy="4131821"/>
          </a:xfrm>
        </p:spPr>
        <p:txBody>
          <a:bodyPr>
            <a:normAutofit fontScale="92500"/>
          </a:bodyPr>
          <a:lstStyle/>
          <a:p>
            <a:pPr marL="0" marR="190500" indent="0">
              <a:lnSpc>
                <a:spcPct val="115000"/>
              </a:lnSpc>
              <a:spcAft>
                <a:spcPts val="375"/>
              </a:spcAft>
              <a:buNone/>
              <a:tabLst>
                <a:tab pos="457200" algn="l"/>
              </a:tabLst>
            </a:pP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Adverbul are aceleași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grade de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comparație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ca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și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adjectivul: </a:t>
            </a:r>
          </a:p>
          <a:p>
            <a:pPr marR="190500" indent="-342900">
              <a:lnSpc>
                <a:spcPct val="115000"/>
              </a:lnSpc>
              <a:spcAft>
                <a:spcPts val="375"/>
              </a:spcAft>
              <a:tabLst>
                <a:tab pos="457200" algn="l"/>
              </a:tabLst>
            </a:pP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pozitiv: Cântă </a:t>
            </a:r>
            <a:r>
              <a:rPr lang="ro-RO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bine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. </a:t>
            </a:r>
            <a:endParaRPr lang="ro-RO" dirty="0">
              <a:solidFill>
                <a:srgbClr val="2B2A2A"/>
              </a:solidFill>
              <a:latin typeface="Arial"/>
              <a:ea typeface="Times New Roman"/>
              <a:cs typeface="Times New Roman"/>
            </a:endParaRPr>
          </a:p>
          <a:p>
            <a:pPr marR="190500" indent="-342900">
              <a:lnSpc>
                <a:spcPct val="115000"/>
              </a:lnSpc>
              <a:spcAft>
                <a:spcPts val="375"/>
              </a:spcAft>
              <a:tabLst>
                <a:tab pos="457200" algn="l"/>
              </a:tabLst>
            </a:pP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comparativ: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-de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superioritate: Cântă </a:t>
            </a:r>
            <a:r>
              <a:rPr lang="ro-RO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mai bine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. </a:t>
            </a:r>
          </a:p>
          <a:p>
            <a:pPr marL="0" marR="190500" indent="0">
              <a:lnSpc>
                <a:spcPct val="115000"/>
              </a:lnSpc>
              <a:spcAft>
                <a:spcPts val="375"/>
              </a:spcAft>
              <a:buNone/>
              <a:tabLst>
                <a:tab pos="457200" algn="l"/>
              </a:tabLst>
            </a:pP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                       -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de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egalitate: Cântă </a:t>
            </a:r>
            <a:r>
              <a:rPr lang="ro-RO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la </a:t>
            </a:r>
            <a:r>
              <a:rPr lang="ro-RO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fel de </a:t>
            </a:r>
            <a:r>
              <a:rPr lang="ro-RO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bine.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             </a:t>
            </a:r>
          </a:p>
          <a:p>
            <a:pPr marL="0" marR="190500" indent="0">
              <a:lnSpc>
                <a:spcPct val="115000"/>
              </a:lnSpc>
              <a:spcAft>
                <a:spcPts val="375"/>
              </a:spcAft>
              <a:buNone/>
              <a:tabLst>
                <a:tab pos="457200" algn="l"/>
              </a:tabLst>
            </a:pP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                       -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de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inferioritate: Cântă </a:t>
            </a:r>
            <a:r>
              <a:rPr lang="ro-RO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mai puțin bine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.</a:t>
            </a:r>
            <a:endParaRPr lang="ro-RO" dirty="0">
              <a:solidFill>
                <a:srgbClr val="2B2A2A"/>
              </a:solidFill>
              <a:latin typeface="Arial"/>
              <a:ea typeface="Times New Roman"/>
              <a:cs typeface="Times New Roman"/>
            </a:endParaRPr>
          </a:p>
          <a:p>
            <a:pPr marR="190500" indent="-342900">
              <a:lnSpc>
                <a:spcPct val="115000"/>
              </a:lnSpc>
              <a:spcAft>
                <a:spcPts val="375"/>
              </a:spcAft>
              <a:tabLst>
                <a:tab pos="457200" algn="l"/>
              </a:tabLst>
            </a:pP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superlativ - relativ: Cântă </a:t>
            </a:r>
            <a:r>
              <a:rPr lang="ro-RO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cel </a:t>
            </a:r>
            <a:r>
              <a:rPr lang="ro-RO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mai </a:t>
            </a:r>
            <a:r>
              <a:rPr lang="ro-RO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bine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.</a:t>
            </a:r>
          </a:p>
          <a:p>
            <a:pPr marL="0" marR="190500" indent="0">
              <a:lnSpc>
                <a:spcPct val="115000"/>
              </a:lnSpc>
              <a:spcAft>
                <a:spcPts val="375"/>
              </a:spcAft>
              <a:buNone/>
              <a:tabLst>
                <a:tab pos="457200" algn="l"/>
              </a:tabLst>
            </a:pP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                    - absolut: Cântă </a:t>
            </a:r>
            <a:r>
              <a:rPr lang="ro-RO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extraordinar </a:t>
            </a:r>
            <a:r>
              <a:rPr lang="ro-RO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de </a:t>
            </a:r>
            <a:r>
              <a:rPr lang="ro-RO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bine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.</a:t>
            </a:r>
            <a:endParaRPr lang="ro-RO" sz="2800" dirty="0">
              <a:latin typeface="Calibri"/>
              <a:ea typeface="Calibri"/>
              <a:cs typeface="Times New Roman"/>
            </a:endParaRPr>
          </a:p>
          <a:p>
            <a:endParaRPr lang="ro-R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132856"/>
            <a:ext cx="4464495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03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/>
          <a:lstStyle/>
          <a:p>
            <a:r>
              <a:rPr lang="ro-RO" sz="1900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  <a:hlinkClick r:id="rId2" tooltip="functii sintactice"/>
              </a:rPr>
              <a:t>FUNCȚII SINTACTICE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844824"/>
            <a:ext cx="7200800" cy="3987805"/>
          </a:xfrm>
        </p:spPr>
        <p:txBody>
          <a:bodyPr>
            <a:normAutofit fontScale="77500" lnSpcReduction="20000"/>
          </a:bodyPr>
          <a:lstStyle/>
          <a:p>
            <a:pPr marR="190500" lvl="0" indent="-342900">
              <a:lnSpc>
                <a:spcPct val="115000"/>
              </a:lnSpc>
              <a:spcAft>
                <a:spcPts val="375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COMPLEMENT CIRCUMSTANȚIAL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DE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LOC: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Fetele stau </a:t>
            </a:r>
            <a:r>
              <a:rPr lang="ro-RO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acolo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./ L-am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căutat </a:t>
            </a:r>
            <a:r>
              <a:rPr lang="ro-RO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undeva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o-RO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departe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.</a:t>
            </a:r>
          </a:p>
          <a:p>
            <a:pPr marR="190500" lvl="0" indent="-342900">
              <a:lnSpc>
                <a:spcPct val="115000"/>
              </a:lnSpc>
              <a:spcAft>
                <a:spcPts val="375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COMPLEMENT CIRCUMSTANȚIAL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DE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TIMP: </a:t>
            </a:r>
            <a:r>
              <a:rPr lang="ro-RO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Astăzi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am citit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./ Am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plecat </a:t>
            </a:r>
            <a:r>
              <a:rPr lang="ro-RO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cu noaptea-n cap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. </a:t>
            </a:r>
          </a:p>
          <a:p>
            <a:pPr marR="190500" lvl="0" indent="-342900">
              <a:lnSpc>
                <a:spcPct val="115000"/>
              </a:lnSpc>
              <a:spcAft>
                <a:spcPts val="375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COMPLEMENT CIRCUMSTANȚIAL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DE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MOD: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Elevul scrie </a:t>
            </a:r>
            <a:r>
              <a:rPr lang="ro-RO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corect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./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Elevul stie poezia </a:t>
            </a:r>
            <a:r>
              <a:rPr lang="ro-RO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pe de </a:t>
            </a:r>
            <a:r>
              <a:rPr lang="ro-RO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rost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.</a:t>
            </a:r>
          </a:p>
          <a:p>
            <a:pPr marR="190500" lvl="0" indent="-342900">
              <a:lnSpc>
                <a:spcPct val="115000"/>
              </a:lnSpc>
              <a:spcAft>
                <a:spcPts val="375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ATRIBUT ADVERBIAL: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Fata </a:t>
            </a:r>
            <a:r>
              <a:rPr lang="ro-RO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de acolo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râde./ Plimbatul </a:t>
            </a:r>
            <a:r>
              <a:rPr lang="ro-RO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de colo </a:t>
            </a:r>
            <a:r>
              <a:rPr lang="ro-RO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până </a:t>
            </a:r>
            <a:r>
              <a:rPr lang="ro-RO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colo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 e obositor. </a:t>
            </a:r>
          </a:p>
          <a:p>
            <a:pPr marR="190500" lvl="0" indent="-342900">
              <a:lnSpc>
                <a:spcPct val="115000"/>
              </a:lnSpc>
              <a:spcAft>
                <a:spcPts val="375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PREDICAT VERBAL: </a:t>
            </a:r>
            <a:r>
              <a:rPr lang="ro-RO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Desigur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că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o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să vină./</a:t>
            </a:r>
            <a:r>
              <a:rPr lang="ro-RO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Fără </a:t>
            </a:r>
            <a:r>
              <a:rPr lang="ro-RO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doar </a:t>
            </a:r>
            <a:r>
              <a:rPr lang="ro-RO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și poate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că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o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să învețe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. </a:t>
            </a:r>
          </a:p>
          <a:p>
            <a:pPr marR="190500" lvl="0" indent="-342900">
              <a:lnSpc>
                <a:spcPct val="115000"/>
              </a:lnSpc>
              <a:spcAft>
                <a:spcPts val="375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NUME PREDICATIV: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E </a:t>
            </a:r>
            <a:r>
              <a:rPr lang="ro-RO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bine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să înveți. /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E </a:t>
            </a:r>
            <a:r>
              <a:rPr lang="ro-RO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de prisos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să-i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explici.</a:t>
            </a:r>
            <a:endParaRPr lang="ro-RO" sz="2800" dirty="0">
              <a:latin typeface="Calibri"/>
              <a:ea typeface="Calibri"/>
              <a:cs typeface="Times New Roman"/>
            </a:endParaRPr>
          </a:p>
          <a:p>
            <a:endParaRPr lang="ro-R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88640"/>
            <a:ext cx="313376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2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576064"/>
          </a:xfrm>
        </p:spPr>
        <p:txBody>
          <a:bodyPr/>
          <a:lstStyle/>
          <a:p>
            <a:r>
              <a:rPr lang="ro-RO" sz="2400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  <a:hlinkClick r:id="rId2" tooltip="adverbe fara functie sintactica"/>
              </a:rPr>
              <a:t>ADVERBE </a:t>
            </a:r>
            <a:r>
              <a:rPr lang="ro-RO" sz="2400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  <a:hlinkClick r:id="rId2" tooltip="adverbe fara functie sintactica"/>
              </a:rPr>
              <a:t>FĂRĂ FUNCȚIE SINTACTIC</a:t>
            </a:r>
            <a:r>
              <a:rPr lang="ro-RO" sz="2400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  <a:hlinkClick r:id="rId2" tooltip="adverbe fara functie sintactica"/>
              </a:rPr>
              <a:t>Ă</a:t>
            </a:r>
            <a:endParaRPr lang="ro-RO" sz="2400" b="1" dirty="0">
              <a:solidFill>
                <a:srgbClr val="2B2A2A"/>
              </a:solidFill>
              <a:latin typeface="Arial"/>
              <a:ea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28800"/>
            <a:ext cx="7128908" cy="4203829"/>
          </a:xfrm>
        </p:spPr>
        <p:txBody>
          <a:bodyPr/>
          <a:lstStyle/>
          <a:p>
            <a:pPr marL="0" marR="190500" lvl="0" indent="0">
              <a:lnSpc>
                <a:spcPct val="115000"/>
              </a:lnSpc>
              <a:spcAft>
                <a:spcPts val="375"/>
              </a:spcAft>
              <a:buNone/>
              <a:tabLst>
                <a:tab pos="457200" algn="l"/>
              </a:tabLst>
            </a:pP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!!! Există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adverbe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fără funcție sintactică: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mai, cam, chiar, prea, şi, iar, tot, doar, numai, decât, nici, tocmai, totuşi etc. </a:t>
            </a:r>
            <a:endParaRPr lang="ro-RO" dirty="0" smtClean="0">
              <a:solidFill>
                <a:srgbClr val="2B2A2A"/>
              </a:solidFill>
              <a:latin typeface="Arial"/>
              <a:ea typeface="Times New Roman"/>
              <a:cs typeface="Times New Roman"/>
            </a:endParaRPr>
          </a:p>
          <a:p>
            <a:pPr marL="0" marR="190500" lvl="0" indent="0">
              <a:lnSpc>
                <a:spcPct val="115000"/>
              </a:lnSpc>
              <a:spcAft>
                <a:spcPts val="375"/>
              </a:spcAft>
              <a:buNone/>
              <a:tabLst>
                <a:tab pos="457200" algn="l"/>
              </a:tabLst>
            </a:pP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A </a:t>
            </a:r>
            <a:r>
              <a:rPr lang="ro-RO" b="1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mai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 venit la noi. </a:t>
            </a:r>
            <a:endParaRPr lang="ro-RO" dirty="0" smtClean="0">
              <a:solidFill>
                <a:srgbClr val="2B2A2A"/>
              </a:solidFill>
              <a:latin typeface="Arial"/>
              <a:ea typeface="Times New Roman"/>
              <a:cs typeface="Times New Roman"/>
            </a:endParaRPr>
          </a:p>
          <a:p>
            <a:pPr marL="0" marR="190500" lvl="0" indent="0">
              <a:lnSpc>
                <a:spcPct val="115000"/>
              </a:lnSpc>
              <a:spcAft>
                <a:spcPts val="375"/>
              </a:spcAft>
              <a:buNone/>
              <a:tabLst>
                <a:tab pos="457200" algn="l"/>
              </a:tabLst>
            </a:pPr>
            <a:r>
              <a:rPr lang="ro-RO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Nici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el nu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a venit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. </a:t>
            </a:r>
            <a:endParaRPr lang="ro-RO" dirty="0" smtClean="0">
              <a:solidFill>
                <a:srgbClr val="2B2A2A"/>
              </a:solidFill>
              <a:latin typeface="Arial"/>
              <a:ea typeface="Times New Roman"/>
              <a:cs typeface="Times New Roman"/>
            </a:endParaRPr>
          </a:p>
          <a:p>
            <a:pPr marL="0" marR="190500" lvl="0" indent="0">
              <a:lnSpc>
                <a:spcPct val="115000"/>
              </a:lnSpc>
              <a:spcAft>
                <a:spcPts val="375"/>
              </a:spcAft>
              <a:buNone/>
              <a:tabLst>
                <a:tab pos="457200" algn="l"/>
              </a:tabLst>
            </a:pPr>
            <a:r>
              <a:rPr lang="ro-RO" b="1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Tocmai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tu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să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faci </a:t>
            </a:r>
            <a:r>
              <a:rPr lang="ro-RO" dirty="0" smtClean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așa </a:t>
            </a:r>
            <a:r>
              <a:rPr lang="ro-RO" dirty="0">
                <a:solidFill>
                  <a:srgbClr val="2B2A2A"/>
                </a:solidFill>
                <a:latin typeface="Arial"/>
                <a:ea typeface="Times New Roman"/>
                <a:cs typeface="Times New Roman"/>
              </a:rPr>
              <a:t>ceva? </a:t>
            </a:r>
            <a:endParaRPr lang="ro-RO" dirty="0" smtClean="0">
              <a:solidFill>
                <a:srgbClr val="2B2A2A"/>
              </a:solidFill>
              <a:latin typeface="Arial"/>
              <a:ea typeface="Times New Roman"/>
              <a:cs typeface="Times New Roman"/>
            </a:endParaRPr>
          </a:p>
          <a:p>
            <a:pPr marL="0" marR="190500" lvl="0" indent="0">
              <a:lnSpc>
                <a:spcPct val="115000"/>
              </a:lnSpc>
              <a:spcAft>
                <a:spcPts val="375"/>
              </a:spcAft>
              <a:buNone/>
              <a:tabLst>
                <a:tab pos="457200" algn="l"/>
              </a:tabLst>
            </a:pPr>
            <a:r>
              <a:rPr lang="ro-RO" b="1" dirty="0" smtClean="0">
                <a:solidFill>
                  <a:srgbClr val="2B2A2A"/>
                </a:solidFill>
                <a:latin typeface="Arial"/>
                <a:cs typeface="Times New Roman"/>
              </a:rPr>
              <a:t>Doar</a:t>
            </a:r>
            <a:r>
              <a:rPr lang="ro-RO" dirty="0" smtClean="0">
                <a:solidFill>
                  <a:srgbClr val="2B2A2A"/>
                </a:solidFill>
                <a:latin typeface="Arial"/>
                <a:cs typeface="Times New Roman"/>
              </a:rPr>
              <a:t> tu ai scris o carte.</a:t>
            </a:r>
            <a:endParaRPr lang="ro-R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996952"/>
            <a:ext cx="2664296" cy="2448272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861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o-RO" sz="1800" b="1" dirty="0" smtClean="0">
                <a:solidFill>
                  <a:srgbClr val="7030A0"/>
                </a:solidFill>
              </a:rPr>
              <a:t>     Redactați un text de minimum 100 de cuvinte care să ilustreze imaginea de mai jos, folosind trei adverbe de loc, trei – de timp și trei – de mod. Subliniați adverbele și numiți funcția lor sintactică.</a:t>
            </a:r>
            <a:endParaRPr lang="ro-RO" sz="1800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76872"/>
            <a:ext cx="6984776" cy="3888432"/>
          </a:xfrm>
        </p:spPr>
      </p:pic>
    </p:spTree>
    <p:extLst>
      <p:ext uri="{BB962C8B-B14F-4D97-AF65-F5344CB8AC3E}">
        <p14:creationId xmlns:p14="http://schemas.microsoft.com/office/powerpoint/2010/main" val="277416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394</TotalTime>
  <Words>297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Adverbul</vt:lpstr>
      <vt:lpstr>PowerPoint Presentation</vt:lpstr>
      <vt:lpstr>PowerPoint Presentation</vt:lpstr>
      <vt:lpstr>PowerPoint Presentation</vt:lpstr>
      <vt:lpstr>PowerPoint Presentation</vt:lpstr>
      <vt:lpstr>GRADELE DE COMPARAȚIE ALE ADVERBELOR</vt:lpstr>
      <vt:lpstr>FUNCȚII SINTACTICE</vt:lpstr>
      <vt:lpstr>ADVERBE FĂRĂ FUNCȚIE SINTACTICĂ</vt:lpstr>
      <vt:lpstr>     Redactați un text de minimum 100 de cuvinte care să ilustreze imaginea de mai jos, folosind trei adverbe de loc, trei – de timp și trei – de mod. Subliniați adverbele și numiți funcția lor sintactică.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Adverbul</dc:title>
  <dc:creator>HP</dc:creator>
  <cp:lastModifiedBy>HP</cp:lastModifiedBy>
  <cp:revision>19</cp:revision>
  <dcterms:created xsi:type="dcterms:W3CDTF">2020-05-24T12:32:14Z</dcterms:created>
  <dcterms:modified xsi:type="dcterms:W3CDTF">2021-07-21T13:18:42Z</dcterms:modified>
</cp:coreProperties>
</file>