
<file path=[Content_Types].xml><?xml version="1.0" encoding="utf-8"?>
<Types xmlns="http://schemas.openxmlformats.org/package/2006/content-types">
  <Default Extension="png" ContentType="image/png"/>
  <Default Extension="gif" ContentType="image/gif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9144000" cy="5143500"/>
  <p:notesSz cx="6858000" cy="9144000"/>
  <p:embeddedFontLst>
    <p:embeddedFont>
      <p:font typeface="Amatic SC" panose="00000500000000000000"/>
      <p:regular r:id="rId31"/>
    </p:embeddedFont>
    <p:embeddedFont>
      <p:font typeface="Source Code Pro" panose="020B0309030403020204"/>
      <p:regular r:id="rId32"/>
    </p:embeddedFont>
    <p:embeddedFont>
      <p:font typeface="Roboto" panose="02000000000000000000"/>
      <p:regular r:id="rId33"/>
      <p:bold r:id="rId34"/>
      <p:italic r:id="rId35"/>
    </p:embeddedFont>
    <p:embeddedFont>
      <p:font typeface="Calibri" panose="020F0502020204030204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9" Type="http://schemas.openxmlformats.org/officeDocument/2006/relationships/font" Target="fonts/font9.fntdata"/><Relationship Id="rId38" Type="http://schemas.openxmlformats.org/officeDocument/2006/relationships/font" Target="fonts/font8.fntdata"/><Relationship Id="rId37" Type="http://schemas.openxmlformats.org/officeDocument/2006/relationships/font" Target="fonts/font7.fntdata"/><Relationship Id="rId36" Type="http://schemas.openxmlformats.org/officeDocument/2006/relationships/font" Target="fonts/font6.fntdata"/><Relationship Id="rId35" Type="http://schemas.openxmlformats.org/officeDocument/2006/relationships/font" Target="fonts/font5.fntdata"/><Relationship Id="rId34" Type="http://schemas.openxmlformats.org/officeDocument/2006/relationships/font" Target="fonts/font4.fntdata"/><Relationship Id="rId33" Type="http://schemas.openxmlformats.org/officeDocument/2006/relationships/font" Target="fonts/font3.fntdata"/><Relationship Id="rId32" Type="http://schemas.openxmlformats.org/officeDocument/2006/relationships/font" Target="fonts/font2.fntdata"/><Relationship Id="rId31" Type="http://schemas.openxmlformats.org/officeDocument/2006/relationships/font" Target="fonts/font1.fntdata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p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1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1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1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3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1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1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1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1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1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1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1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2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2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2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3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2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2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bg>
      <p:bgPr>
        <a:solidFill>
          <a:schemeClr val="dk1"/>
        </a:solidFill>
        <a:effectLst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flip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flip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flip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flip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bg>
      <p:bgPr>
        <a:solidFill>
          <a:schemeClr val="dk1"/>
        </a:solidFill>
        <a:effectLst/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0" name="Google Shape;20;p4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flip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flip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flip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flip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l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l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l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l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l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l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l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l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l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flip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flip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 panose="00000500000000000000"/>
              <a:buNone/>
              <a:defRPr sz="2400" b="1">
                <a:solidFill>
                  <a:schemeClr val="accent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flip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 panose="00000500000000000000"/>
              <a:buNone/>
              <a:defRPr sz="4200" b="1" i="0" u="none" strike="noStrike" cap="none">
                <a:solidFill>
                  <a:schemeClr val="accent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 panose="00000500000000000000"/>
              <a:buNone/>
              <a:defRPr sz="4200" b="1" i="0" u="none" strike="noStrike" cap="none">
                <a:solidFill>
                  <a:schemeClr val="accent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 panose="00000500000000000000"/>
              <a:buNone/>
              <a:defRPr sz="4200" b="1" i="0" u="none" strike="noStrike" cap="none">
                <a:solidFill>
                  <a:schemeClr val="accent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 panose="00000500000000000000"/>
              <a:buNone/>
              <a:defRPr sz="4200" b="1" i="0" u="none" strike="noStrike" cap="none">
                <a:solidFill>
                  <a:schemeClr val="accent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 panose="00000500000000000000"/>
              <a:buNone/>
              <a:defRPr sz="4200" b="1" i="0" u="none" strike="noStrike" cap="none">
                <a:solidFill>
                  <a:schemeClr val="accent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 panose="00000500000000000000"/>
              <a:buNone/>
              <a:defRPr sz="4200" b="1" i="0" u="none" strike="noStrike" cap="none">
                <a:solidFill>
                  <a:schemeClr val="accent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 panose="00000500000000000000"/>
              <a:buNone/>
              <a:defRPr sz="4200" b="1" i="0" u="none" strike="noStrike" cap="none">
                <a:solidFill>
                  <a:schemeClr val="accent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 panose="00000500000000000000"/>
              <a:buNone/>
              <a:defRPr sz="4200" b="1" i="0" u="none" strike="noStrike" cap="none">
                <a:solidFill>
                  <a:schemeClr val="accent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 panose="00000500000000000000"/>
              <a:buNone/>
              <a:defRPr sz="4200" b="1" i="0" u="none" strike="noStrike" cap="none">
                <a:solidFill>
                  <a:schemeClr val="accent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 panose="020B0309030403020204"/>
              <a:buChar char="●"/>
              <a:defRPr sz="1800" b="0" i="0" u="none" strike="noStrike" cap="none">
                <a:solidFill>
                  <a:schemeClr val="dk2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 panose="020B0309030403020204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 panose="020B0309030403020204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 panose="020B0309030403020204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 panose="020B0309030403020204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 panose="020B0309030403020204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 panose="020B0309030403020204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 panose="020B0309030403020204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 panose="020B0309030403020204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000">
        <p14:flip dir="l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GIF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jpeg"/><Relationship Id="rId8" Type="http://schemas.openxmlformats.org/officeDocument/2006/relationships/image" Target="../media/image20.jpeg"/><Relationship Id="rId7" Type="http://schemas.openxmlformats.org/officeDocument/2006/relationships/image" Target="../media/image19.jpeg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1" Type="http://schemas.openxmlformats.org/officeDocument/2006/relationships/notesSlide" Target="../notesSlides/notesSlide11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jpeg"/><Relationship Id="rId2" Type="http://schemas.openxmlformats.org/officeDocument/2006/relationships/hyperlink" Target="https://wordwall.net/resource/2551048/cheile-dup%C4%83-tudor-arghezi-vocabular" TargetMode="External"/><Relationship Id="rId1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1" Type="http://schemas.openxmlformats.org/officeDocument/2006/relationships/hyperlink" Target="https://wordwall.net/resource/15397366/cheile-t-arghezipovestir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learningapps.org/12032358" TargetMode="External"/><Relationship Id="rId1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6.jpeg"/><Relationship Id="rId3" Type="http://schemas.openxmlformats.org/officeDocument/2006/relationships/hyperlink" Target="https://learningapps.org/" TargetMode="External"/><Relationship Id="rId2" Type="http://schemas.openxmlformats.org/officeDocument/2006/relationships/hyperlink" Target="https://wordwall.net/" TargetMode="External"/><Relationship Id="rId1" Type="http://schemas.openxmlformats.org/officeDocument/2006/relationships/hyperlink" Target="https://manuale.edu.ro/manuale/Clasa%20a%20II-a/Comunicare%20in%20limba%20romana/EDP/#p=10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hyperlink" Target="http://www.youtube.com/watch?v=ZLpAE2H3fVE" TargetMode="Externa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manuale.edu.ro/manuale/Clasa%20a%20II-a/Comunicare%20in%20limba%20romana/RWRpdHVyYSBEaWRhY3Rp4/#p=108" TargetMode="Externa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hyperlink" Target="https://docs.google.com/forms/d/1_NT32THciY_7Jjbcvd7pOzzJN0uhZnnqV8O-WdQh9kk/edit" TargetMode="External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GIF"/><Relationship Id="rId1" Type="http://schemas.openxmlformats.org/officeDocument/2006/relationships/hyperlink" Target="https://wordwall.net/resource/15391004/cheile-dup%C4%83-tudor-argheziadev%C4%83rat-sau-fal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401175"/>
            <a:ext cx="8227500" cy="630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endParaRPr sz="2400"/>
          </a:p>
        </p:txBody>
      </p:sp>
      <p:sp>
        <p:nvSpPr>
          <p:cNvPr id="57" name="Google Shape;57;p13"/>
          <p:cNvSpPr txBox="1"/>
          <p:nvPr>
            <p:ph type="subTitle" idx="1"/>
          </p:nvPr>
        </p:nvSpPr>
        <p:spPr>
          <a:xfrm>
            <a:off x="311700" y="1203500"/>
            <a:ext cx="8127000" cy="2423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 sz="1900">
                <a:solidFill>
                  <a:srgbClr val="38761D"/>
                </a:solidFill>
              </a:rPr>
              <a:t>cursant DRACEA CRISTINA IULIANA</a:t>
            </a:r>
            <a:endParaRPr sz="1900">
              <a:solidFill>
                <a:srgbClr val="38761D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 sz="1900">
                <a:solidFill>
                  <a:srgbClr val="38761D"/>
                </a:solidFill>
              </a:rPr>
              <a:t>SCOALA GIMNAZIALA ELENA FARAGO</a:t>
            </a:r>
            <a:endParaRPr sz="1900">
              <a:solidFill>
                <a:srgbClr val="38761D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 sz="1900">
                <a:solidFill>
                  <a:srgbClr val="38761D"/>
                </a:solidFill>
              </a:rPr>
              <a:t>CRAIOVA</a:t>
            </a:r>
            <a:endParaRPr sz="1900">
              <a:solidFill>
                <a:srgbClr val="38761D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900">
              <a:solidFill>
                <a:srgbClr val="38761D"/>
              </a:solidFill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6907700" y="2341438"/>
            <a:ext cx="2236300" cy="399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3380500"/>
            <a:ext cx="1905524" cy="192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B8E986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84000"/>
              <a:buNone/>
            </a:pPr>
            <a:r>
              <a:rPr lang="en-US" sz="2535"/>
              <a:t>2</a:t>
            </a:r>
            <a:r>
              <a:rPr lang="en-US"/>
              <a:t>.</a:t>
            </a:r>
            <a:r>
              <a:rPr lang="en-US" sz="2535"/>
              <a:t>3. Vocabular.Notează pe caiet harta textului. Reține cuvintele noi. Alcătuiește oral propoziții.</a:t>
            </a:r>
            <a:endParaRPr sz="2535"/>
          </a:p>
        </p:txBody>
      </p:sp>
      <p:sp>
        <p:nvSpPr>
          <p:cNvPr id="127" name="Google Shape;127;p22"/>
          <p:cNvSpPr txBox="1"/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solidFill>
            <a:srgbClr val="F8E71C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304800" marR="3048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r>
              <a:rPr lang="en-US" sz="1450" u="sng">
                <a:solidFill>
                  <a:srgbClr val="000000"/>
                </a:solidFill>
                <a:highlight>
                  <a:srgbClr val="F8E71C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Cheile</a:t>
            </a:r>
            <a:endParaRPr sz="1450" u="sng">
              <a:solidFill>
                <a:srgbClr val="000000"/>
              </a:solidFill>
              <a:highlight>
                <a:srgbClr val="F8E71C"/>
              </a:highligh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04800" marR="3048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r>
              <a:rPr lang="en-US" sz="1450">
                <a:solidFill>
                  <a:srgbClr val="000000"/>
                </a:solidFill>
                <a:highlight>
                  <a:srgbClr val="F8E71C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                                 după Tudor Arghezi</a:t>
            </a:r>
            <a:endParaRPr sz="1450">
              <a:solidFill>
                <a:srgbClr val="000000"/>
              </a:solidFill>
              <a:highlight>
                <a:srgbClr val="F8E71C"/>
              </a:highligh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04800" marR="3048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r>
              <a:rPr lang="en-US" sz="1450">
                <a:solidFill>
                  <a:srgbClr val="000000"/>
                </a:solidFill>
                <a:highlight>
                  <a:srgbClr val="F8E71C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450">
              <a:solidFill>
                <a:srgbClr val="000000"/>
              </a:solidFill>
              <a:highlight>
                <a:srgbClr val="F8E71C"/>
              </a:highligh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04800" marR="304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r>
              <a:rPr lang="en-US" sz="1450">
                <a:solidFill>
                  <a:srgbClr val="000000"/>
                </a:solidFill>
                <a:highlight>
                  <a:srgbClr val="F8E71C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• Titlul: Cheile</a:t>
            </a:r>
            <a:endParaRPr sz="1450">
              <a:solidFill>
                <a:srgbClr val="000000"/>
              </a:solidFill>
              <a:highlight>
                <a:srgbClr val="F8E71C"/>
              </a:highligh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04800" marR="304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r>
              <a:rPr lang="en-US" sz="1450">
                <a:solidFill>
                  <a:srgbClr val="000000"/>
                </a:solidFill>
                <a:highlight>
                  <a:srgbClr val="F8E71C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• Autorul: Tudor Arghezi</a:t>
            </a:r>
            <a:endParaRPr sz="1450">
              <a:solidFill>
                <a:srgbClr val="000000"/>
              </a:solidFill>
              <a:highlight>
                <a:srgbClr val="F8E71C"/>
              </a:highligh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04800" marR="304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r>
              <a:rPr lang="en-US" sz="1450">
                <a:solidFill>
                  <a:srgbClr val="000000"/>
                </a:solidFill>
                <a:highlight>
                  <a:srgbClr val="F8E71C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• Timpul: odată</a:t>
            </a:r>
            <a:endParaRPr sz="1450">
              <a:solidFill>
                <a:srgbClr val="000000"/>
              </a:solidFill>
              <a:highlight>
                <a:srgbClr val="F8E71C"/>
              </a:highligh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04800" marR="304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r>
              <a:rPr lang="en-US" sz="1450">
                <a:solidFill>
                  <a:srgbClr val="000000"/>
                </a:solidFill>
                <a:highlight>
                  <a:srgbClr val="F8E71C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• Locul: în casă</a:t>
            </a:r>
            <a:endParaRPr sz="1450">
              <a:solidFill>
                <a:srgbClr val="000000"/>
              </a:solidFill>
              <a:highlight>
                <a:srgbClr val="F8E71C"/>
              </a:highligh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04800" marR="304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r>
              <a:rPr lang="en-US" sz="1450">
                <a:solidFill>
                  <a:srgbClr val="000000"/>
                </a:solidFill>
                <a:highlight>
                  <a:srgbClr val="F8E71C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• Personajele: Mițu, Baruțu, tătuțu, măicuța, unchiul Sesis</a:t>
            </a:r>
            <a:endParaRPr sz="1450">
              <a:solidFill>
                <a:srgbClr val="000000"/>
              </a:solidFill>
              <a:highlight>
                <a:srgbClr val="F8E71C"/>
              </a:highligh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04800" marR="304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r>
              <a:rPr lang="en-US" sz="1450">
                <a:solidFill>
                  <a:srgbClr val="000000"/>
                </a:solidFill>
                <a:highlight>
                  <a:srgbClr val="F8E71C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• Alineate: șase</a:t>
            </a:r>
            <a:endParaRPr sz="1450">
              <a:solidFill>
                <a:srgbClr val="000000"/>
              </a:solidFill>
              <a:highlight>
                <a:srgbClr val="F8E71C"/>
              </a:highligh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04800" marR="304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r>
              <a:rPr lang="en-US" sz="1450">
                <a:solidFill>
                  <a:srgbClr val="000000"/>
                </a:solidFill>
                <a:highlight>
                  <a:srgbClr val="F8E71C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• Fragmente: patru</a:t>
            </a:r>
            <a:endParaRPr sz="1450">
              <a:solidFill>
                <a:srgbClr val="000000"/>
              </a:solidFill>
              <a:highlight>
                <a:srgbClr val="F8E71C"/>
              </a:highligh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04800" marR="304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endParaRPr sz="1450">
              <a:solidFill>
                <a:srgbClr val="000000"/>
              </a:solidFill>
              <a:highlight>
                <a:srgbClr val="F8E71C"/>
              </a:highligh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04800" marR="304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r>
              <a:rPr lang="en-US" sz="1450" b="1" u="sng">
                <a:solidFill>
                  <a:srgbClr val="27AE60"/>
                </a:solidFill>
                <a:highlight>
                  <a:srgbClr val="F8E71C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Vocabular:</a:t>
            </a:r>
            <a:endParaRPr sz="1450" b="1" u="sng">
              <a:solidFill>
                <a:srgbClr val="27AE60"/>
              </a:solidFill>
              <a:highlight>
                <a:srgbClr val="F8E71C"/>
              </a:highligh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04800" marR="304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r>
              <a:rPr lang="en-US" sz="1450">
                <a:solidFill>
                  <a:srgbClr val="000000"/>
                </a:solidFill>
                <a:highlight>
                  <a:srgbClr val="F8E71C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• </a:t>
            </a:r>
            <a:r>
              <a:rPr lang="en-US" sz="1450">
                <a:solidFill>
                  <a:srgbClr val="27AE60"/>
                </a:solidFill>
                <a:highlight>
                  <a:srgbClr val="F8E71C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 complota</a:t>
            </a:r>
            <a:r>
              <a:rPr lang="en-US" sz="1450">
                <a:solidFill>
                  <a:srgbClr val="000000"/>
                </a:solidFill>
                <a:highlight>
                  <a:srgbClr val="F8E71C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: a se înțelege în secret;</a:t>
            </a:r>
            <a:endParaRPr sz="1450">
              <a:solidFill>
                <a:srgbClr val="000000"/>
              </a:solidFill>
              <a:highlight>
                <a:srgbClr val="F8E71C"/>
              </a:highligh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04800" marR="304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r>
              <a:rPr lang="en-US" sz="1450">
                <a:solidFill>
                  <a:srgbClr val="000000"/>
                </a:solidFill>
                <a:highlight>
                  <a:srgbClr val="F8E71C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• </a:t>
            </a:r>
            <a:r>
              <a:rPr lang="en-US" sz="1450">
                <a:solidFill>
                  <a:srgbClr val="27AE60"/>
                </a:solidFill>
                <a:highlight>
                  <a:srgbClr val="F8E71C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 interveni:</a:t>
            </a:r>
            <a:r>
              <a:rPr lang="en-US" sz="1450">
                <a:solidFill>
                  <a:srgbClr val="000000"/>
                </a:solidFill>
                <a:highlight>
                  <a:srgbClr val="F8E71C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a se amesteca în discuție;</a:t>
            </a:r>
            <a:endParaRPr sz="1450">
              <a:solidFill>
                <a:srgbClr val="000000"/>
              </a:solidFill>
              <a:highlight>
                <a:srgbClr val="F8E71C"/>
              </a:highligh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04800" marR="304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r>
              <a:rPr lang="en-US" sz="1450">
                <a:solidFill>
                  <a:srgbClr val="000000"/>
                </a:solidFill>
                <a:highlight>
                  <a:srgbClr val="F8E71C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• </a:t>
            </a:r>
            <a:r>
              <a:rPr lang="en-US" sz="1450">
                <a:solidFill>
                  <a:srgbClr val="27AE60"/>
                </a:solidFill>
                <a:highlight>
                  <a:srgbClr val="F8E71C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parale</a:t>
            </a:r>
            <a:r>
              <a:rPr lang="en-US" sz="1450">
                <a:solidFill>
                  <a:srgbClr val="000000"/>
                </a:solidFill>
                <a:highlight>
                  <a:srgbClr val="F8E71C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: bani;</a:t>
            </a:r>
            <a:endParaRPr sz="1450">
              <a:solidFill>
                <a:srgbClr val="000000"/>
              </a:solidFill>
              <a:highlight>
                <a:srgbClr val="F8E71C"/>
              </a:highligh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04800" marR="304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r>
              <a:rPr lang="en-US" sz="1450">
                <a:solidFill>
                  <a:srgbClr val="000000"/>
                </a:solidFill>
                <a:highlight>
                  <a:srgbClr val="F8E71C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• </a:t>
            </a:r>
            <a:r>
              <a:rPr lang="en-US" sz="1450">
                <a:solidFill>
                  <a:srgbClr val="27AE60"/>
                </a:solidFill>
                <a:highlight>
                  <a:srgbClr val="F8E71C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nedumeriți:</a:t>
            </a:r>
            <a:r>
              <a:rPr lang="en-US" sz="1450">
                <a:solidFill>
                  <a:srgbClr val="000000"/>
                </a:solidFill>
                <a:highlight>
                  <a:srgbClr val="F8E71C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mirați, nu înțelegeau ce trebuie să facă</a:t>
            </a:r>
            <a:endParaRPr sz="1450">
              <a:solidFill>
                <a:srgbClr val="000000"/>
              </a:solidFill>
              <a:highlight>
                <a:srgbClr val="F8E71C"/>
              </a:highligh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04800" marR="304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endParaRPr sz="1450">
              <a:solidFill>
                <a:srgbClr val="000000"/>
              </a:solidFill>
              <a:highlight>
                <a:srgbClr val="7ED321"/>
              </a:highligh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ct val="129000"/>
              <a:buNone/>
            </a:pPr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874200" y="1633325"/>
            <a:ext cx="2958101" cy="293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flip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E986"/>
        </a:solidFill>
        <a:effectLst/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type="title"/>
          </p:nvPr>
        </p:nvSpPr>
        <p:spPr>
          <a:xfrm>
            <a:off x="311700" y="292850"/>
            <a:ext cx="8520600" cy="4665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0000"/>
              <a:buNone/>
            </a:pPr>
            <a:r>
              <a:rPr lang="en-US" sz="1980"/>
              <a:t>iata diferite sensuri ale cuvantului chei</a:t>
            </a:r>
            <a:endParaRPr sz="1980"/>
          </a:p>
        </p:txBody>
      </p:sp>
      <p:sp>
        <p:nvSpPr>
          <p:cNvPr id="134" name="Google Shape;134;p23"/>
          <p:cNvSpPr txBox="1"/>
          <p:nvPr>
            <p:ph type="body" idx="1"/>
          </p:nvPr>
        </p:nvSpPr>
        <p:spPr>
          <a:xfrm>
            <a:off x="68150" y="759350"/>
            <a:ext cx="9144000" cy="42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304800" marR="304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350">
                <a:solidFill>
                  <a:srgbClr val="000000"/>
                </a:solidFill>
                <a:highlight>
                  <a:srgbClr val="7ED321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Tata are mai multe feluri de </a:t>
            </a:r>
            <a:r>
              <a:rPr lang="en-US" sz="1350" b="1">
                <a:solidFill>
                  <a:srgbClr val="000000"/>
                </a:solidFill>
                <a:highlight>
                  <a:srgbClr val="7ED321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chei</a:t>
            </a:r>
            <a:r>
              <a:rPr lang="en-US" sz="1350">
                <a:solidFill>
                  <a:srgbClr val="000000"/>
                </a:solidFill>
                <a:highlight>
                  <a:srgbClr val="7ED321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.</a:t>
            </a:r>
            <a:endParaRPr sz="1350">
              <a:solidFill>
                <a:srgbClr val="000000"/>
              </a:solidFill>
              <a:highlight>
                <a:srgbClr val="7ED321"/>
              </a:highligh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04800" marR="304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450">
                <a:solidFill>
                  <a:srgbClr val="000000"/>
                </a:solidFill>
                <a:highlight>
                  <a:srgbClr val="7ED321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450">
              <a:solidFill>
                <a:srgbClr val="000000"/>
              </a:solidFill>
              <a:highlight>
                <a:srgbClr val="7ED321"/>
              </a:highligh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04800" marR="304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450">
                <a:solidFill>
                  <a:srgbClr val="000000"/>
                </a:solidFill>
                <a:highlight>
                  <a:srgbClr val="7ED321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( =</a:t>
            </a:r>
            <a:r>
              <a:rPr lang="en-US" sz="1200">
                <a:solidFill>
                  <a:srgbClr val="000000"/>
                </a:solidFill>
                <a:highlight>
                  <a:srgbClr val="7ED321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obiect de metal ce serveşte la închiderea sau deschiderea unei yale sau lacăt;</a:t>
            </a:r>
            <a:endParaRPr sz="1200">
              <a:solidFill>
                <a:srgbClr val="000000"/>
              </a:solidFill>
              <a:highlight>
                <a:srgbClr val="7ED321"/>
              </a:highligh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04800" marR="304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350">
                <a:solidFill>
                  <a:srgbClr val="000000"/>
                </a:solidFill>
                <a:highlight>
                  <a:srgbClr val="7ED321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Vapoarele se află la </a:t>
            </a:r>
            <a:r>
              <a:rPr lang="en-US" sz="1350" b="1">
                <a:solidFill>
                  <a:srgbClr val="000000"/>
                </a:solidFill>
                <a:highlight>
                  <a:srgbClr val="7ED321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chei.</a:t>
            </a:r>
            <a:endParaRPr sz="1350" b="1">
              <a:solidFill>
                <a:srgbClr val="000000"/>
              </a:solidFill>
              <a:highlight>
                <a:srgbClr val="7ED321"/>
              </a:highligh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04800" marR="304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350" b="1">
              <a:solidFill>
                <a:srgbClr val="000000"/>
              </a:solidFill>
              <a:highlight>
                <a:srgbClr val="7ED321"/>
              </a:highligh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04800" marR="304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450">
                <a:solidFill>
                  <a:srgbClr val="000000"/>
                </a:solidFill>
                <a:highlight>
                  <a:srgbClr val="7ED321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450">
              <a:solidFill>
                <a:srgbClr val="000000"/>
              </a:solidFill>
              <a:highlight>
                <a:srgbClr val="7ED321"/>
              </a:highligh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04800" marR="304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200">
                <a:solidFill>
                  <a:srgbClr val="000000"/>
                </a:solidFill>
                <a:highlight>
                  <a:srgbClr val="7ED321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(=loc amenajat intr-un port pentru acostarea vapoarelor</a:t>
            </a:r>
            <a:endParaRPr sz="1200">
              <a:solidFill>
                <a:srgbClr val="000000"/>
              </a:solidFill>
              <a:highlight>
                <a:srgbClr val="7ED321"/>
              </a:highligh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04800" marR="304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350">
                <a:solidFill>
                  <a:srgbClr val="000000"/>
                </a:solidFill>
                <a:highlight>
                  <a:srgbClr val="7ED321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Am fost în excursie la </a:t>
            </a:r>
            <a:r>
              <a:rPr lang="en-US" sz="1350" b="1">
                <a:solidFill>
                  <a:srgbClr val="000000"/>
                </a:solidFill>
                <a:highlight>
                  <a:srgbClr val="7ED321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Cheile </a:t>
            </a:r>
            <a:r>
              <a:rPr lang="en-US" sz="1350">
                <a:solidFill>
                  <a:srgbClr val="000000"/>
                </a:solidFill>
                <a:highlight>
                  <a:srgbClr val="7ED321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Bicazului.</a:t>
            </a:r>
            <a:endParaRPr sz="1350">
              <a:solidFill>
                <a:srgbClr val="000000"/>
              </a:solidFill>
              <a:highlight>
                <a:srgbClr val="7ED321"/>
              </a:highligh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04800" marR="304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450">
                <a:solidFill>
                  <a:srgbClr val="000000"/>
                </a:solidFill>
                <a:highlight>
                  <a:srgbClr val="7ED321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450">
              <a:solidFill>
                <a:srgbClr val="000000"/>
              </a:solidFill>
              <a:highlight>
                <a:srgbClr val="7ED321"/>
              </a:highligh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04800" marR="304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200">
                <a:solidFill>
                  <a:srgbClr val="000000"/>
                </a:solidFill>
                <a:highlight>
                  <a:srgbClr val="7ED321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( = văi strâmte între doi pereţi de stâncă</a:t>
            </a:r>
            <a:endParaRPr sz="1200">
              <a:solidFill>
                <a:srgbClr val="000000"/>
              </a:solidFill>
              <a:highlight>
                <a:srgbClr val="7ED321"/>
              </a:highligh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04800" marR="304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350">
                <a:solidFill>
                  <a:srgbClr val="000000"/>
                </a:solidFill>
                <a:highlight>
                  <a:srgbClr val="7ED321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Am văzut pe stradă oameni </a:t>
            </a:r>
            <a:r>
              <a:rPr lang="en-US" sz="1350" b="1">
                <a:solidFill>
                  <a:srgbClr val="000000"/>
                </a:solidFill>
                <a:highlight>
                  <a:srgbClr val="7ED321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chei</a:t>
            </a:r>
            <a:r>
              <a:rPr lang="en-US" sz="1350">
                <a:solidFill>
                  <a:srgbClr val="000000"/>
                </a:solidFill>
                <a:highlight>
                  <a:srgbClr val="7ED321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.</a:t>
            </a:r>
            <a:endParaRPr sz="1350">
              <a:solidFill>
                <a:srgbClr val="000000"/>
              </a:solidFill>
              <a:highlight>
                <a:srgbClr val="7ED321"/>
              </a:highligh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04800" marR="304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450">
                <a:solidFill>
                  <a:srgbClr val="000000"/>
                </a:solidFill>
                <a:highlight>
                  <a:srgbClr val="7ED321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450">
              <a:solidFill>
                <a:srgbClr val="000000"/>
              </a:solidFill>
              <a:highlight>
                <a:srgbClr val="7ED321"/>
              </a:highligh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04800" marR="304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200">
                <a:solidFill>
                  <a:srgbClr val="000000"/>
                </a:solidFill>
                <a:highlight>
                  <a:srgbClr val="7ED321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( = persoane fără păr pe cap)</a:t>
            </a:r>
            <a:endParaRPr sz="1200">
              <a:solidFill>
                <a:srgbClr val="000000"/>
              </a:solidFill>
              <a:highlight>
                <a:srgbClr val="7ED321"/>
              </a:highligh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04800" marR="304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350">
                <a:solidFill>
                  <a:srgbClr val="000000"/>
                </a:solidFill>
                <a:highlight>
                  <a:srgbClr val="7ED321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Pe portativ se scrie </a:t>
            </a:r>
            <a:r>
              <a:rPr lang="en-US" sz="1350" b="1">
                <a:solidFill>
                  <a:srgbClr val="000000"/>
                </a:solidFill>
                <a:highlight>
                  <a:srgbClr val="7ED321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cheia</a:t>
            </a:r>
            <a:r>
              <a:rPr lang="en-US" sz="1350">
                <a:solidFill>
                  <a:srgbClr val="000000"/>
                </a:solidFill>
                <a:highlight>
                  <a:srgbClr val="7ED321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sol.</a:t>
            </a:r>
            <a:endParaRPr sz="1350">
              <a:solidFill>
                <a:srgbClr val="000000"/>
              </a:solidFill>
              <a:highlight>
                <a:srgbClr val="7ED321"/>
              </a:highligh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04800" marR="304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450">
                <a:solidFill>
                  <a:srgbClr val="000000"/>
                </a:solidFill>
                <a:highlight>
                  <a:srgbClr val="7ED321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450">
              <a:solidFill>
                <a:srgbClr val="000000"/>
              </a:solidFill>
              <a:highlight>
                <a:srgbClr val="7ED321"/>
              </a:highligh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04800" marR="304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200">
                <a:solidFill>
                  <a:srgbClr val="000000"/>
                </a:solidFill>
                <a:highlight>
                  <a:srgbClr val="7ED321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(=în muzică-semn convențional scris la începutul portativului)</a:t>
            </a:r>
            <a:endParaRPr sz="1200">
              <a:solidFill>
                <a:srgbClr val="000000"/>
              </a:solidFill>
              <a:highlight>
                <a:srgbClr val="7ED321"/>
              </a:highligh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04800" marR="304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450">
                <a:solidFill>
                  <a:srgbClr val="000000"/>
                </a:solidFill>
                <a:highlight>
                  <a:srgbClr val="7ED321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Am găsit </a:t>
            </a:r>
            <a:r>
              <a:rPr lang="en-US" sz="1450" b="1">
                <a:solidFill>
                  <a:srgbClr val="000000"/>
                </a:solidFill>
                <a:highlight>
                  <a:srgbClr val="7ED321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cheia </a:t>
            </a:r>
            <a:r>
              <a:rPr lang="en-US" sz="1450">
                <a:solidFill>
                  <a:srgbClr val="000000"/>
                </a:solidFill>
                <a:highlight>
                  <a:srgbClr val="7ED321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rezolvării problemei.</a:t>
            </a:r>
            <a:endParaRPr sz="1450">
              <a:solidFill>
                <a:srgbClr val="000000"/>
              </a:solidFill>
              <a:highlight>
                <a:srgbClr val="7ED321"/>
              </a:highligh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04800" marR="304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450">
                <a:solidFill>
                  <a:srgbClr val="000000"/>
                </a:solidFill>
                <a:highlight>
                  <a:srgbClr val="7ED321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450">
              <a:solidFill>
                <a:srgbClr val="000000"/>
              </a:solidFill>
              <a:highlight>
                <a:srgbClr val="7ED321"/>
              </a:highligh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04800" marR="304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200">
                <a:solidFill>
                  <a:srgbClr val="000000"/>
                </a:solidFill>
                <a:highlight>
                  <a:srgbClr val="7ED321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( = procedeu de rezolvare a unei probleme, %</a:t>
            </a:r>
            <a:endParaRPr sz="1200">
              <a:solidFill>
                <a:srgbClr val="000000"/>
              </a:solidFill>
              <a:highlight>
                <a:srgbClr val="7ED321"/>
              </a:highligh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</a:p>
        </p:txBody>
      </p:sp>
      <p:pic>
        <p:nvPicPr>
          <p:cNvPr id="135" name="Google Shape;135;p23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5945460" y="759350"/>
            <a:ext cx="1117865" cy="58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037700" y="1353925"/>
            <a:ext cx="1504325" cy="78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 flipH="1">
            <a:off x="8137900" y="2235025"/>
            <a:ext cx="1006100" cy="134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3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7063325" y="4077125"/>
            <a:ext cx="651600" cy="78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3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3639150" y="2432450"/>
            <a:ext cx="1504325" cy="124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3"/>
          <p:cNvPicPr preferRelativeResize="0"/>
          <p:nvPr/>
        </p:nvPicPr>
        <p:blipFill rotWithShape="1">
          <a:blip r:embed="rId6"/>
          <a:srcRect l="55131" t="-10449" r="-11090" b="32870"/>
          <a:stretch>
            <a:fillRect/>
          </a:stretch>
        </p:blipFill>
        <p:spPr>
          <a:xfrm>
            <a:off x="7779700" y="691821"/>
            <a:ext cx="1220900" cy="154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3"/>
          <p:cNvPicPr preferRelativeResize="0"/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5317896" y="2432450"/>
            <a:ext cx="1871917" cy="124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3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8298713" y="3896175"/>
            <a:ext cx="845296" cy="124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3"/>
          <p:cNvPicPr preferRelativeResize="0"/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4724550" y="3896173"/>
            <a:ext cx="1220899" cy="114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flip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000"/>
              <a:buNone/>
            </a:pPr>
            <a:r>
              <a:rPr lang="en-US"/>
              <a:t>hai sa vedem daca ati fost atenti</a:t>
            </a:r>
            <a:endParaRPr lang="en-US"/>
          </a:p>
        </p:txBody>
      </p:sp>
      <p:sp>
        <p:nvSpPr>
          <p:cNvPr id="149" name="Google Shape;149;p24"/>
          <p:cNvSpPr txBox="1"/>
          <p:nvPr>
            <p:ph type="body" idx="1"/>
          </p:nvPr>
        </p:nvSpPr>
        <p:spPr>
          <a:xfrm>
            <a:off x="311700" y="1289450"/>
            <a:ext cx="8832300" cy="3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-US"/>
              <a:t>Apasa sageata, urmeaza linkul si rezolva joculetul.</a:t>
            </a:r>
            <a:endParaRPr lang="en-US"/>
          </a:p>
        </p:txBody>
      </p:sp>
      <p:pic>
        <p:nvPicPr>
          <p:cNvPr id="150" name="Google Shape;150;p24"/>
          <p:cNvPicPr preferRelativeResize="0"/>
          <p:nvPr/>
        </p:nvPicPr>
        <p:blipFill rotWithShape="1">
          <a:blip r:embed="rId1"/>
          <a:srcRect l="-131778" t="-232314" r="80377" b="140079"/>
          <a:stretch>
            <a:fillRect/>
          </a:stretch>
        </p:blipFill>
        <p:spPr>
          <a:xfrm>
            <a:off x="-1432725" y="-922550"/>
            <a:ext cx="3341007" cy="30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4">
            <a:hlinkClick r:id="rId2"/>
          </p:cNvPr>
          <p:cNvSpPr/>
          <p:nvPr/>
        </p:nvSpPr>
        <p:spPr>
          <a:xfrm>
            <a:off x="1962850" y="2005825"/>
            <a:ext cx="1375500" cy="687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52" name="Google Shape;152;p2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940000" y="1862550"/>
            <a:ext cx="4513100" cy="275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7BA0"/>
        </a:solidFill>
        <a:effectLst/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 sz="1800">
                <a:solidFill>
                  <a:srgbClr val="4B830D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2.4. Plan de idei</a:t>
            </a:r>
            <a:endParaRPr lang="en-US" sz="1800">
              <a:solidFill>
                <a:srgbClr val="4B830D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158" name="Google Shape;158;p25"/>
          <p:cNvSpPr txBox="1"/>
          <p:nvPr>
            <p:ph type="body" idx="1"/>
          </p:nvPr>
        </p:nvSpPr>
        <p:spPr>
          <a:xfrm>
            <a:off x="311700" y="1214350"/>
            <a:ext cx="8520600" cy="33402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-US" sz="149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Sarcini de lucru:</a:t>
            </a:r>
            <a:endParaRPr sz="1495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endParaRPr sz="1495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en-US" sz="149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1. Citește , pe rând, câte un fragment.</a:t>
            </a:r>
            <a:endParaRPr sz="1495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en-US" sz="149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2. Formulează, oral, întrebări și răspunsuri pe baza </a:t>
            </a:r>
            <a:endParaRPr sz="1495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en-US" sz="149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fragmentului citit.</a:t>
            </a:r>
            <a:endParaRPr sz="1495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en-US" sz="149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3. Povestește, pe scurt, fragmentul.</a:t>
            </a:r>
            <a:endParaRPr sz="1495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r>
              <a:rPr lang="en-US" sz="149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4. Formulează, oral, ideea principală.</a:t>
            </a:r>
            <a:endParaRPr sz="1495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59" name="Google Shape;159;p25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5612850" y="1274725"/>
            <a:ext cx="3219450" cy="321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2880"/>
              <a:t>Ordoneaza ideile principale si scrie le pe caiet.Povesteste, oral, textul.</a:t>
            </a:r>
            <a:endParaRPr sz="2880"/>
          </a:p>
        </p:txBody>
      </p:sp>
      <p:sp>
        <p:nvSpPr>
          <p:cNvPr id="165" name="Google Shape;165;p26"/>
          <p:cNvSpPr txBox="1"/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Barutu si Mitura incep sa comploteze.</a:t>
            </a:r>
            <a:endParaRPr lang="en-US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Familia discuta cu copiii.</a:t>
            </a:r>
            <a:endParaRPr lang="en-US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Dulapul se rastoarna peste cei Mitu si Barutu.</a:t>
            </a:r>
            <a:endParaRPr lang="en-US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Copiii aduc scaune la dulap.</a:t>
            </a:r>
            <a:endParaRPr lang="en-US"/>
          </a:p>
        </p:txBody>
      </p:sp>
      <p:sp>
        <p:nvSpPr>
          <p:cNvPr id="166" name="Google Shape;166;p26"/>
          <p:cNvSpPr/>
          <p:nvPr/>
        </p:nvSpPr>
        <p:spPr>
          <a:xfrm>
            <a:off x="2519700" y="2922775"/>
            <a:ext cx="4103900" cy="11748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Arial" panose="020B0604020202020204"/>
              </a:rPr>
              <a:t>1,4,3,2</a:t>
            </a:r>
            <a:endParaRPr b="0" i="0">
              <a:ln w="9525" cap="flat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FFFF00"/>
              </a:solidFill>
              <a:latin typeface="Arial" panose="020B0604020202020204"/>
            </a:endParaRPr>
          </a:p>
        </p:txBody>
      </p:sp>
      <p:pic>
        <p:nvPicPr>
          <p:cNvPr id="167" name="Google Shape;167;p26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020400" y="2276525"/>
            <a:ext cx="1713699" cy="2292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 sz="2975"/>
              <a:t>2.4.1 hai sa povestim!apasa pe sageata si rezolva sarcina.</a:t>
            </a:r>
            <a:endParaRPr sz="2975"/>
          </a:p>
        </p:txBody>
      </p:sp>
      <p:sp>
        <p:nvSpPr>
          <p:cNvPr id="173" name="Google Shape;173;p27"/>
          <p:cNvSpPr txBox="1"/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-US"/>
              <a:t>https://wordwall.net/resource/15397366/cheile-t-arghezipovestire</a:t>
            </a:r>
            <a:endParaRPr lang="en-US"/>
          </a:p>
        </p:txBody>
      </p:sp>
      <p:sp>
        <p:nvSpPr>
          <p:cNvPr id="174" name="Google Shape;174;p27">
            <a:hlinkClick r:id="rId1"/>
          </p:cNvPr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75" name="Google Shape;175;p27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916950"/>
            <a:ext cx="9144001" cy="42265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7"/>
          <p:cNvSpPr txBox="1"/>
          <p:nvPr/>
        </p:nvSpPr>
        <p:spPr>
          <a:xfrm>
            <a:off x="0" y="-4002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7" name="Google Shape;177;p27">
            <a:hlinkClick r:id="rId1"/>
          </p:cNvPr>
          <p:cNvSpPr/>
          <p:nvPr/>
        </p:nvSpPr>
        <p:spPr>
          <a:xfrm>
            <a:off x="745025" y="4766225"/>
            <a:ext cx="1375500" cy="687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 txBox="1"/>
          <p:nvPr>
            <p:ph type="title"/>
          </p:nvPr>
        </p:nvSpPr>
        <p:spPr>
          <a:xfrm>
            <a:off x="397650" y="292850"/>
            <a:ext cx="8520600" cy="801000"/>
          </a:xfrm>
          <a:prstGeom prst="rect">
            <a:avLst/>
          </a:prstGeom>
          <a:solidFill>
            <a:srgbClr val="F19FDF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000"/>
              <a:buNone/>
            </a:pPr>
            <a:r>
              <a:rPr lang="en-US"/>
              <a:t>2.4.2 parerea ta conteaza!</a:t>
            </a:r>
            <a:endParaRPr lang="en-US"/>
          </a:p>
        </p:txBody>
      </p:sp>
      <p:sp>
        <p:nvSpPr>
          <p:cNvPr id="183" name="Google Shape;183;p28"/>
          <p:cNvSpPr txBox="1"/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Ce invatam din acest text?</a:t>
            </a:r>
            <a:endParaRPr lang="en-US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Cunoasteti alte povesti cu copii neascultatori?</a:t>
            </a:r>
            <a:endParaRPr lang="en-US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Este corecta hotararea parintilor?</a:t>
            </a:r>
            <a:endParaRPr lang="en-US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Ar putea copiii sa ia locul parintilor si sa se achite de responsabilitati?</a:t>
            </a:r>
            <a:endParaRPr lang="en-US"/>
          </a:p>
        </p:txBody>
      </p:sp>
      <p:pic>
        <p:nvPicPr>
          <p:cNvPr id="184" name="Google Shape;184;p28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262325" y="2698382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000"/>
              <a:buNone/>
            </a:pPr>
            <a:r>
              <a:rPr lang="en-US"/>
              <a:t>parerile noastre coincid?</a:t>
            </a:r>
            <a:endParaRPr lang="en-US"/>
          </a:p>
        </p:txBody>
      </p:sp>
      <p:sp>
        <p:nvSpPr>
          <p:cNvPr id="190" name="Google Shape;190;p29"/>
          <p:cNvSpPr txBox="1"/>
          <p:nvPr>
            <p:ph type="body" idx="1"/>
          </p:nvPr>
        </p:nvSpPr>
        <p:spPr>
          <a:xfrm>
            <a:off x="311700" y="1228675"/>
            <a:ext cx="8520600" cy="37860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457200" lvl="0" indent="-2571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38000"/>
              <a:buFont typeface="Arial" panose="020B0604020202020204"/>
              <a:buAutoNum type="arabicPeriod"/>
            </a:pPr>
            <a:r>
              <a:rPr lang="en-US" sz="472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</a:t>
            </a:r>
            <a:r>
              <a:rPr lang="en-US" sz="647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ăzdravăniile pot genera accidente grave.</a:t>
            </a:r>
            <a:endParaRPr sz="647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11000"/>
              <a:buNone/>
            </a:pPr>
            <a:r>
              <a:rPr lang="en-US" sz="647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Copiii trebuie să înțeleagă că nu pot face treaba părinților și de aceea este necesar să respecte deciziile acestora. Toate la timpul lor!</a:t>
            </a:r>
            <a:endParaRPr sz="647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lvl="0" indent="-33147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anose="020B0604020202020204"/>
              <a:buAutoNum type="arabicPeriod"/>
            </a:pPr>
            <a:r>
              <a:rPr lang="en-US" sz="647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Scufița Roșie, Capra cu trei iezi, Puiul</a:t>
            </a:r>
            <a:endParaRPr sz="647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lvl="0" indent="-3314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/>
              <a:buAutoNum type="arabicPeriod"/>
            </a:pPr>
            <a:r>
              <a:rPr lang="en-US" sz="647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Părinții le-au dat toate cheile ca ei să vadă ce se află prin dulapuri și astfel, satisfăcându-le curiozitate, să nu mai comploteze la descuierea lor.</a:t>
            </a:r>
            <a:endParaRPr sz="647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lvl="0" indent="-3314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/>
              <a:buAutoNum type="arabicPeriod"/>
            </a:pPr>
            <a:r>
              <a:rPr lang="en-US" sz="647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Nu, cu siguranță.</a:t>
            </a:r>
            <a:endParaRPr sz="647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11000"/>
              <a:buNone/>
            </a:pPr>
            <a:r>
              <a:rPr lang="en-US" sz="647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Copiii au înțeles ca nu-i pot înlocui pe părinți.</a:t>
            </a:r>
            <a:endParaRPr sz="647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11000"/>
              <a:buNone/>
            </a:pPr>
            <a:r>
              <a:rPr lang="en-US" sz="647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Părinții au înțeles și ei că nu trebuie sa stârneasca</a:t>
            </a:r>
            <a:endParaRPr sz="647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11000"/>
              <a:buNone/>
            </a:pPr>
            <a:r>
              <a:rPr lang="en-US" sz="647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imaginatia și curiozitatea copiilor încuind </a:t>
            </a:r>
            <a:endParaRPr sz="647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11000"/>
              <a:buNone/>
            </a:pPr>
            <a:r>
              <a:rPr lang="en-US" sz="647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totul și interzicându-le totul.</a:t>
            </a:r>
            <a:endParaRPr sz="647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</a:p>
        </p:txBody>
      </p:sp>
      <p:pic>
        <p:nvPicPr>
          <p:cNvPr id="191" name="Google Shape;191;p29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6144925" y="3037375"/>
            <a:ext cx="2480100" cy="197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321"/>
        </a:solidFill>
        <a:effectLst/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000"/>
              <a:buNone/>
            </a:pPr>
            <a:r>
              <a:rPr lang="en-US"/>
              <a:t>3.</a:t>
            </a:r>
            <a:r>
              <a:rPr lang="en-US" sz="3535"/>
              <a:t>evaluare (hai sa ne jucam!)apasa pe sageata si apoi </a:t>
            </a:r>
            <a:r>
              <a:rPr lang="en-US"/>
              <a:t>raspunde.</a:t>
            </a:r>
            <a:endParaRPr lang="en-US"/>
          </a:p>
        </p:txBody>
      </p:sp>
      <p:sp>
        <p:nvSpPr>
          <p:cNvPr id="197" name="Google Shape;197;p30"/>
          <p:cNvSpPr txBox="1"/>
          <p:nvPr>
            <p:ph type="body" idx="1"/>
          </p:nvPr>
        </p:nvSpPr>
        <p:spPr>
          <a:xfrm>
            <a:off x="3897025" y="1228675"/>
            <a:ext cx="49353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</a:p>
        </p:txBody>
      </p:sp>
      <p:pic>
        <p:nvPicPr>
          <p:cNvPr id="198" name="Google Shape;198;p30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888300"/>
            <a:ext cx="9144000" cy="464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0">
            <a:hlinkClick r:id="rId2"/>
          </p:cNvPr>
          <p:cNvSpPr/>
          <p:nvPr/>
        </p:nvSpPr>
        <p:spPr>
          <a:xfrm>
            <a:off x="6475950" y="4341175"/>
            <a:ext cx="1375500" cy="687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41B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1"/>
          <p:cNvSpPr txBox="1"/>
          <p:nvPr>
            <p:ph type="title"/>
          </p:nvPr>
        </p:nvSpPr>
        <p:spPr>
          <a:xfrm>
            <a:off x="623400" y="27850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000"/>
              <a:buNone/>
            </a:pPr>
            <a:r>
              <a:rPr lang="en-US">
                <a:solidFill>
                  <a:srgbClr val="FF0000"/>
                </a:solidFill>
              </a:rPr>
              <a:t>4.proverbe potrivite textului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05" name="Google Shape;205;p31"/>
          <p:cNvSpPr txBox="1"/>
          <p:nvPr>
            <p:ph type="body" idx="1"/>
          </p:nvPr>
        </p:nvSpPr>
        <p:spPr>
          <a:xfrm>
            <a:off x="311700" y="974250"/>
            <a:ext cx="8520600" cy="35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03200" marR="203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550">
                <a:solidFill>
                  <a:srgbClr val="0000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Multe greșești, multe înveți.</a:t>
            </a:r>
            <a:endParaRPr sz="2550">
              <a:solidFill>
                <a:srgbClr val="0000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203200" marR="203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300">
                <a:solidFill>
                  <a:srgbClr val="7ED32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Omul trebuie să trăiască nu după cum îi place, </a:t>
            </a:r>
            <a:r>
              <a:rPr lang="en-US" sz="2300">
                <a:solidFill>
                  <a:srgbClr val="CC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ci după cum îi este îngăduit.</a:t>
            </a:r>
            <a:endParaRPr sz="2300">
              <a:solidFill>
                <a:srgbClr val="CC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203200" marR="203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5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Copiii sunt cinstea părinților, </a:t>
            </a:r>
            <a:r>
              <a:rPr lang="en-US" sz="2450">
                <a:solidFill>
                  <a:srgbClr val="0000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iar părinții sunt cinstea copiilor.</a:t>
            </a:r>
            <a:endParaRPr sz="2450">
              <a:solidFill>
                <a:srgbClr val="0000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203200" marR="203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35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 sz="28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06" name="Google Shape;206;p31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487125" y="3037375"/>
            <a:ext cx="7882625" cy="210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flip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ctrTitle"/>
          </p:nvPr>
        </p:nvSpPr>
        <p:spPr>
          <a:xfrm>
            <a:off x="311700" y="401175"/>
            <a:ext cx="8227500" cy="630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endParaRPr sz="2400"/>
          </a:p>
        </p:txBody>
      </p:sp>
      <p:sp>
        <p:nvSpPr>
          <p:cNvPr id="65" name="Google Shape;65;p14"/>
          <p:cNvSpPr txBox="1"/>
          <p:nvPr>
            <p:ph type="subTitle" idx="1"/>
          </p:nvPr>
        </p:nvSpPr>
        <p:spPr>
          <a:xfrm>
            <a:off x="311700" y="1203500"/>
            <a:ext cx="8127000" cy="2423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 sz="1900">
                <a:solidFill>
                  <a:srgbClr val="38761D"/>
                </a:solidFill>
              </a:rPr>
              <a:t>cursant DRACEA CRISTINA IULIANA</a:t>
            </a:r>
            <a:endParaRPr sz="1900">
              <a:solidFill>
                <a:srgbClr val="38761D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900">
              <a:solidFill>
                <a:srgbClr val="38761D"/>
              </a:solidFill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6726125" y="2649150"/>
            <a:ext cx="2236300" cy="399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000"/>
              <a:buNone/>
            </a:pPr>
            <a:r>
              <a:rPr lang="en-US"/>
              <a:t>proverbe potrivite textului</a:t>
            </a:r>
            <a:endParaRPr lang="en-US"/>
          </a:p>
        </p:txBody>
      </p:sp>
      <p:sp>
        <p:nvSpPr>
          <p:cNvPr id="212" name="Google Shape;212;p32"/>
          <p:cNvSpPr txBox="1"/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03200" marR="203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350">
                <a:solidFill>
                  <a:srgbClr val="00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Ascultă învăţătura tatălui tău şi nu uita poveţele mamei  	tale.</a:t>
            </a:r>
            <a:endParaRPr sz="2350">
              <a:solidFill>
                <a:srgbClr val="00FF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</a:p>
        </p:txBody>
      </p:sp>
      <p:pic>
        <p:nvPicPr>
          <p:cNvPr id="213" name="Google Shape;213;p32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79275" y="2120450"/>
            <a:ext cx="2879775" cy="287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2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031775" y="2233800"/>
            <a:ext cx="2513975" cy="249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2"/>
          <p:cNvSpPr txBox="1"/>
          <p:nvPr/>
        </p:nvSpPr>
        <p:spPr>
          <a:xfrm>
            <a:off x="130194" y="2233800"/>
            <a:ext cx="90138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03200" marR="203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</a:pPr>
            <a:endParaRPr sz="135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flip dir="l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71C"/>
        </a:solidFill>
        <a:effectLst/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000"/>
              <a:buNone/>
            </a:pPr>
            <a:r>
              <a:rPr lang="en-US"/>
              <a:t>Daca vrei sa stii mai mult</a:t>
            </a:r>
            <a:endParaRPr lang="en-US"/>
          </a:p>
        </p:txBody>
      </p:sp>
      <p:sp>
        <p:nvSpPr>
          <p:cNvPr id="221" name="Google Shape;221;p33"/>
          <p:cNvSpPr txBox="1"/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304800" marR="304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62000"/>
              <a:buNone/>
            </a:pPr>
            <a:endParaRPr sz="1200">
              <a:solidFill>
                <a:srgbClr val="000000"/>
              </a:solidFill>
              <a:highlight>
                <a:srgbClr val="B8E986"/>
              </a:highlight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304800" marR="304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62000"/>
              <a:buNone/>
            </a:pPr>
            <a:endParaRPr sz="1200">
              <a:solidFill>
                <a:srgbClr val="000000"/>
              </a:solidFill>
              <a:highlight>
                <a:srgbClr val="B8E986"/>
              </a:highlight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304800" marR="304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62000"/>
              <a:buNone/>
            </a:pPr>
            <a:endParaRPr sz="1200">
              <a:solidFill>
                <a:srgbClr val="000000"/>
              </a:solidFill>
              <a:highlight>
                <a:srgbClr val="B8E986"/>
              </a:highlight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304800" marR="304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44000"/>
              <a:buNone/>
            </a:pPr>
            <a:r>
              <a:rPr lang="en-US" sz="135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Numele său adevărat al lui Tudor Arghezi este Ion N. Theodorescu, iar pseudonimul său, Arghezi, provine, explică însuşi poetul, din Argesis - vechiul nume al Argesului  în îmbinare cu numele de familie al tatălui – Theodorescu-Tudor.</a:t>
            </a:r>
            <a:endParaRPr sz="1350">
              <a:solidFill>
                <a:srgbClr val="000000"/>
              </a:solidFill>
              <a:highlight>
                <a:srgbClr val="FFFFFF"/>
              </a:highlight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04800" marR="304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44000"/>
              <a:buNone/>
            </a:pPr>
            <a:r>
              <a:rPr lang="en-US" sz="135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Cei doi copii ai poetului se numeau Domnica şi Iosif, alintaţi Mitzura şi Baruţu. Domnica şi-a căpătat numele după ce Arghezi a citit într-un dicţionar japonez că Mitzura înseamnă rază de soare, iar Iosif a fost numit Baruţu, de la modul cum spunea „dă băruţu" (păhăruţul), când era foarte mic.</a:t>
            </a:r>
            <a:endParaRPr sz="1350">
              <a:solidFill>
                <a:srgbClr val="000000"/>
              </a:solidFill>
              <a:highlight>
                <a:srgbClr val="FFFFFF"/>
              </a:highlight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04800" marR="304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44000"/>
              <a:buNone/>
            </a:pPr>
            <a:r>
              <a:rPr lang="en-US" sz="1350" i="1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Cântec de adormit Mitzura </a:t>
            </a:r>
            <a:r>
              <a:rPr lang="en-US" sz="135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este una din cele mai frumoase poezii ale lui Tudor Arghezi, dedicată fiicei sale.</a:t>
            </a:r>
            <a:endParaRPr sz="1350">
              <a:solidFill>
                <a:srgbClr val="000000"/>
              </a:solidFill>
              <a:highlight>
                <a:srgbClr val="FFFFFF"/>
              </a:highlight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04800" marR="304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44000"/>
              <a:buNone/>
            </a:pPr>
            <a:r>
              <a:rPr lang="en-US" sz="135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Mitzura l-a adorat pe tatăl ei, iar acesta a iubit-o, la rândul său, nespus. De altfel, fetiţa îi ascuţea creioanele, şi, existând o legătură foarte strânsă între cei doi, în prezenţa ei Arghezi scria poezii. Şi astăzi, portretul Mitzurei, ochelarii poetului, creioanele se află încă pe masa de lucru a lui Arghezi de la Mărţisor.</a:t>
            </a:r>
            <a:endParaRPr sz="1350">
              <a:solidFill>
                <a:srgbClr val="000000"/>
              </a:solidFill>
              <a:highlight>
                <a:srgbClr val="FFFFFF"/>
              </a:highlight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04800" marR="304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44000"/>
              <a:buNone/>
            </a:pPr>
            <a:r>
              <a:rPr lang="en-US" sz="135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1350" b="1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Baruțu </a:t>
            </a:r>
            <a:r>
              <a:rPr lang="en-US" sz="135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 devenit</a:t>
            </a:r>
            <a:r>
              <a:rPr lang="en-US" sz="1350" b="1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135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prozator, eseist și publicist.</a:t>
            </a:r>
            <a:endParaRPr sz="1350">
              <a:solidFill>
                <a:srgbClr val="000000"/>
              </a:solidFill>
              <a:highlight>
                <a:srgbClr val="FFFFFF"/>
              </a:highlight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04800" marR="304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44000"/>
              <a:buNone/>
            </a:pPr>
            <a:r>
              <a:rPr lang="en-US" sz="135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Subiectul principal al scrierilor sale este satul, sătenii, arta și cultura autentic țărănească.</a:t>
            </a:r>
            <a:endParaRPr sz="1350">
              <a:solidFill>
                <a:srgbClr val="000000"/>
              </a:solidFill>
              <a:highlight>
                <a:srgbClr val="FFFFFF"/>
              </a:highlight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04800" marR="304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44000"/>
              <a:buNone/>
            </a:pPr>
            <a:endParaRPr sz="1350">
              <a:solidFill>
                <a:srgbClr val="000000"/>
              </a:solidFill>
              <a:highlight>
                <a:srgbClr val="FFFFFF"/>
              </a:highlight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ct val="144000"/>
              <a:buNone/>
            </a:pPr>
            <a:endParaRPr sz="1350">
              <a:solidFill>
                <a:srgbClr val="000000"/>
              </a:solidFill>
              <a:highlight>
                <a:srgbClr val="FFFFFF"/>
              </a:highlight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22" name="Google Shape;222;p33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117800" y="95100"/>
            <a:ext cx="1714500" cy="181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flip dir="l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000"/>
              <a:buNone/>
            </a:pPr>
            <a:r>
              <a:rPr lang="en-US"/>
              <a:t>Tudor arghezi cu familia</a:t>
            </a:r>
            <a:endParaRPr lang="en-US"/>
          </a:p>
        </p:txBody>
      </p:sp>
      <p:sp>
        <p:nvSpPr>
          <p:cNvPr id="228" name="Google Shape;228;p34"/>
          <p:cNvSpPr txBox="1"/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</a:p>
        </p:txBody>
      </p:sp>
      <p:pic>
        <p:nvPicPr>
          <p:cNvPr id="229" name="Google Shape;229;p34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99900" y="1093850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4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100525" y="1093850"/>
            <a:ext cx="38342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flip dir="l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E986"/>
        </a:solidFill>
        <a:effectLst/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000"/>
              <a:buNone/>
            </a:pPr>
          </a:p>
        </p:txBody>
      </p:sp>
      <p:sp>
        <p:nvSpPr>
          <p:cNvPr id="236" name="Google Shape;236;p35"/>
          <p:cNvSpPr txBox="1"/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750" b="1">
                <a:solidFill>
                  <a:srgbClr val="000000"/>
                </a:solidFill>
                <a:highlight>
                  <a:srgbClr val="F8E71C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Ai ajuns la final!</a:t>
            </a:r>
            <a:endParaRPr sz="2750" b="1">
              <a:solidFill>
                <a:srgbClr val="000000"/>
              </a:solidFill>
              <a:highlight>
                <a:srgbClr val="F8E71C"/>
              </a:highligh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750" b="1">
                <a:solidFill>
                  <a:srgbClr val="000000"/>
                </a:solidFill>
                <a:highlight>
                  <a:srgbClr val="F8E71C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FELICITĂRI!</a:t>
            </a:r>
            <a:endParaRPr sz="2750" b="1">
              <a:solidFill>
                <a:srgbClr val="000000"/>
              </a:solidFill>
              <a:highlight>
                <a:srgbClr val="F8E71C"/>
              </a:highligh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550" b="1">
                <a:solidFill>
                  <a:srgbClr val="000000"/>
                </a:solidFill>
                <a:highlight>
                  <a:srgbClr val="F8E71C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Ai parcurs cu succes lecția CHEILE după Tudor Arghezi!</a:t>
            </a:r>
            <a:endParaRPr sz="2550" b="1">
              <a:solidFill>
                <a:srgbClr val="000000"/>
              </a:solidFill>
              <a:highlight>
                <a:srgbClr val="F8E71C"/>
              </a:highligh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 sz="2900"/>
          </a:p>
        </p:txBody>
      </p:sp>
      <p:sp>
        <p:nvSpPr>
          <p:cNvPr id="237" name="Google Shape;237;p35"/>
          <p:cNvSpPr txBox="1"/>
          <p:nvPr/>
        </p:nvSpPr>
        <p:spPr>
          <a:xfrm>
            <a:off x="0" y="0"/>
            <a:ext cx="9026100" cy="7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 panose="020B0604020202020204"/>
              <a:buNone/>
            </a:pPr>
            <a:endParaRPr sz="1650" b="1" i="0" u="none" strike="noStrike" cap="none">
              <a:solidFill>
                <a:srgbClr val="000000"/>
              </a:solidFill>
              <a:highlight>
                <a:srgbClr val="F8E71C"/>
              </a:highligh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 panose="020B0604020202020204"/>
              <a:buNone/>
            </a:pPr>
            <a:endParaRPr sz="1650" b="1" i="0" u="none" strike="noStrike" cap="none">
              <a:solidFill>
                <a:srgbClr val="000000"/>
              </a:solidFill>
              <a:highlight>
                <a:srgbClr val="F8E71C"/>
              </a:highligh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38" name="Google Shape;238;p35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5673600" y="2980075"/>
            <a:ext cx="2980100" cy="2020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47D"/>
        </a:solidFill>
        <a:effectLst/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6"/>
          <p:cNvSpPr txBox="1"/>
          <p:nvPr>
            <p:ph type="title"/>
          </p:nvPr>
        </p:nvSpPr>
        <p:spPr>
          <a:xfrm>
            <a:off x="229225" y="427675"/>
            <a:ext cx="8058600" cy="8010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000"/>
              <a:buNone/>
            </a:pPr>
            <a:r>
              <a:rPr lang="en-US"/>
              <a:t>BIBILIOGRAFIE</a:t>
            </a:r>
            <a:endParaRPr lang="en-US"/>
          </a:p>
        </p:txBody>
      </p:sp>
      <p:sp>
        <p:nvSpPr>
          <p:cNvPr id="244" name="Google Shape;244;p36"/>
          <p:cNvSpPr txBox="1"/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450">
                <a:solidFill>
                  <a:srgbClr val="000000"/>
                </a:solidFill>
                <a:highlight>
                  <a:srgbClr val="50E3C2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1.Filmulet Youtube Zdreanta</a:t>
            </a:r>
            <a:endParaRPr sz="1450">
              <a:solidFill>
                <a:srgbClr val="000000"/>
              </a:solidFill>
              <a:highlight>
                <a:srgbClr val="50E3C2"/>
              </a:highligh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450">
                <a:solidFill>
                  <a:srgbClr val="000000"/>
                </a:solidFill>
                <a:highlight>
                  <a:srgbClr val="50E3C2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2. Manual digital Comunicare in limba romana,clasa a II-a, T. Pitila, C Mihailescu- </a:t>
            </a:r>
            <a:r>
              <a:rPr lang="en-US" sz="1450" u="sng">
                <a:solidFill>
                  <a:schemeClr val="hlink"/>
                </a:solidFill>
                <a:highlight>
                  <a:srgbClr val="50E3C2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1"/>
              </a:rPr>
              <a:t>https://manuale.edu.ro/manuale/Clasa%20a%20II-a/Comunicare%20in%20limba%20romana/EDP/#p=108</a:t>
            </a:r>
            <a:endParaRPr sz="1450" u="sng">
              <a:solidFill>
                <a:srgbClr val="4B830D"/>
              </a:solidFill>
              <a:highlight>
                <a:srgbClr val="50E3C2"/>
              </a:highligh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450">
                <a:solidFill>
                  <a:srgbClr val="000000"/>
                </a:solidFill>
                <a:highlight>
                  <a:srgbClr val="50E3C2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3. Jocuri  pe platforma </a:t>
            </a:r>
            <a:r>
              <a:rPr lang="en-US" sz="1450" u="sng">
                <a:solidFill>
                  <a:schemeClr val="hlink"/>
                </a:solidFill>
                <a:highlight>
                  <a:srgbClr val="50E3C2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2"/>
              </a:rPr>
              <a:t>https://wordwall.net/</a:t>
            </a:r>
            <a:endParaRPr sz="1450" u="sng">
              <a:solidFill>
                <a:srgbClr val="4B830D"/>
              </a:solidFill>
              <a:highlight>
                <a:srgbClr val="50E3C2"/>
              </a:highligh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450">
                <a:solidFill>
                  <a:srgbClr val="000000"/>
                </a:solidFill>
                <a:highlight>
                  <a:srgbClr val="50E3C2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4. Joc  pe platforma </a:t>
            </a:r>
            <a:r>
              <a:rPr lang="en-US" sz="1450" u="sng">
                <a:solidFill>
                  <a:schemeClr val="hlink"/>
                </a:solidFill>
                <a:highlight>
                  <a:srgbClr val="50E3C2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3"/>
              </a:rPr>
              <a:t>https://learningapps.org/</a:t>
            </a:r>
            <a:endParaRPr sz="1450" u="sng">
              <a:solidFill>
                <a:srgbClr val="4B830D"/>
              </a:solidFill>
              <a:highlight>
                <a:srgbClr val="50E3C2"/>
              </a:highligh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</a:p>
        </p:txBody>
      </p:sp>
      <p:pic>
        <p:nvPicPr>
          <p:cNvPr id="245" name="Google Shape;245;p36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4572000" y="2163425"/>
            <a:ext cx="4511500" cy="290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292850"/>
            <a:ext cx="8685900" cy="4850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2185">
                <a:solidFill>
                  <a:srgbClr val="FFFFFF"/>
                </a:solidFill>
                <a:highlight>
                  <a:srgbClr val="4B830D"/>
                </a:highlight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Disciplina:</a:t>
            </a:r>
            <a:endParaRPr sz="2185">
              <a:solidFill>
                <a:srgbClr val="FFFFFF"/>
              </a:solidFill>
              <a:highlight>
                <a:srgbClr val="4B830D"/>
              </a:highlight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1780" b="0">
                <a:solidFill>
                  <a:srgbClr val="FFFFFF"/>
                </a:solidFill>
                <a:highlight>
                  <a:srgbClr val="4B830D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Comunicare în limba română</a:t>
            </a:r>
            <a:endParaRPr sz="1780" b="0">
              <a:solidFill>
                <a:srgbClr val="FFFFFF"/>
              </a:solidFill>
              <a:highlight>
                <a:srgbClr val="4B830D"/>
              </a:highligh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2080">
                <a:solidFill>
                  <a:srgbClr val="FFFFFF"/>
                </a:solidFill>
                <a:highlight>
                  <a:srgbClr val="4B830D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Subiectul lectiei</a:t>
            </a:r>
            <a:r>
              <a:rPr lang="en-US" sz="1780" b="0">
                <a:solidFill>
                  <a:srgbClr val="FFFFFF"/>
                </a:solidFill>
                <a:highlight>
                  <a:srgbClr val="4B830D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:</a:t>
            </a:r>
            <a:r>
              <a:rPr lang="en-US" sz="2480" i="1">
                <a:solidFill>
                  <a:srgbClr val="FFFFFF"/>
                </a:solidFill>
                <a:highlight>
                  <a:srgbClr val="4B830D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CHEILE</a:t>
            </a:r>
            <a:r>
              <a:rPr lang="en-US" sz="1780" b="0">
                <a:solidFill>
                  <a:srgbClr val="FFFFFF"/>
                </a:solidFill>
                <a:highlight>
                  <a:srgbClr val="4B830D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, dupa Tudor Arghezi</a:t>
            </a:r>
            <a:endParaRPr sz="1780" b="0">
              <a:solidFill>
                <a:srgbClr val="FFFFFF"/>
              </a:solidFill>
              <a:highlight>
                <a:srgbClr val="4B830D"/>
              </a:highligh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2185">
                <a:solidFill>
                  <a:srgbClr val="FFFFFF"/>
                </a:solidFill>
                <a:highlight>
                  <a:srgbClr val="4B830D"/>
                </a:highlight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Clasa</a:t>
            </a:r>
            <a:r>
              <a:rPr lang="ro-RO" altLang="en-US" sz="2185">
                <a:solidFill>
                  <a:srgbClr val="FFFFFF"/>
                </a:solidFill>
                <a:highlight>
                  <a:srgbClr val="4B830D"/>
                </a:highlight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 a II a</a:t>
            </a:r>
            <a:r>
              <a:rPr lang="en-US" sz="2185">
                <a:solidFill>
                  <a:srgbClr val="FFFFFF"/>
                </a:solidFill>
                <a:highlight>
                  <a:srgbClr val="4B830D"/>
                </a:highlight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:</a:t>
            </a:r>
            <a:endParaRPr sz="2185">
              <a:solidFill>
                <a:srgbClr val="FFFFFF"/>
              </a:solidFill>
              <a:highlight>
                <a:srgbClr val="4B830D"/>
              </a:highlight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o-RO" sz="1780" b="0">
                <a:solidFill>
                  <a:srgbClr val="FFFFFF"/>
                </a:solidFill>
                <a:highlight>
                  <a:srgbClr val="4B830D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Loc de desfasurare *GOOGLE CLASSROOM</a:t>
            </a:r>
            <a:endParaRPr sz="1780" b="0">
              <a:solidFill>
                <a:srgbClr val="FFFFFF"/>
              </a:solidFill>
              <a:highlight>
                <a:srgbClr val="4B830D"/>
              </a:highligh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2185">
                <a:solidFill>
                  <a:srgbClr val="FFFFFF"/>
                </a:solidFill>
                <a:highlight>
                  <a:srgbClr val="4B830D"/>
                </a:highlight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Număr ore:</a:t>
            </a:r>
            <a:endParaRPr sz="2185">
              <a:solidFill>
                <a:srgbClr val="FFFFFF"/>
              </a:solidFill>
              <a:highlight>
                <a:srgbClr val="4B830D"/>
              </a:highlight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1780" b="0">
                <a:solidFill>
                  <a:srgbClr val="FFFFFF"/>
                </a:solidFill>
                <a:highlight>
                  <a:srgbClr val="4B830D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 ore</a:t>
            </a:r>
            <a:endParaRPr sz="2180" b="0">
              <a:solidFill>
                <a:srgbClr val="FFFFFF"/>
              </a:solidFill>
              <a:highlight>
                <a:srgbClr val="4B830D"/>
              </a:highligh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2185">
                <a:solidFill>
                  <a:srgbClr val="FFFFFF"/>
                </a:solidFill>
                <a:highlight>
                  <a:srgbClr val="4B830D"/>
                </a:highlight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Competențe specifice: </a:t>
            </a:r>
            <a:endParaRPr sz="2185">
              <a:solidFill>
                <a:srgbClr val="FFFFFF"/>
              </a:solidFill>
              <a:highlight>
                <a:srgbClr val="4B830D"/>
              </a:highlight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1780">
                <a:solidFill>
                  <a:srgbClr val="FFFFFF"/>
                </a:solidFill>
                <a:highlight>
                  <a:srgbClr val="4B830D"/>
                </a:highligh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CLR</a:t>
            </a:r>
            <a:endParaRPr sz="1780">
              <a:solidFill>
                <a:srgbClr val="FFFFFF"/>
              </a:solidFill>
              <a:highlight>
                <a:srgbClr val="4B830D"/>
              </a:highlight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90"/>
              <a:buNone/>
            </a:pPr>
            <a:r>
              <a:rPr lang="en-US" sz="1780" b="0">
                <a:solidFill>
                  <a:srgbClr val="FFFFFF"/>
                </a:solidFill>
                <a:highlight>
                  <a:srgbClr val="4B830D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780" b="0">
                <a:solidFill>
                  <a:srgbClr val="FFFFFF"/>
                </a:solidFill>
                <a:highlight>
                  <a:srgbClr val="4B830D"/>
                </a:highligh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2.1. Formularea unor enunţuri proprii în situaţii concrete de comunicare </a:t>
            </a:r>
            <a:r>
              <a:rPr lang="en-US" sz="1780" b="0">
                <a:solidFill>
                  <a:srgbClr val="FFFFFF"/>
                </a:solidFill>
                <a:highlight>
                  <a:srgbClr val="4B830D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       </a:t>
            </a:r>
            <a:endParaRPr sz="1780" b="0">
              <a:solidFill>
                <a:srgbClr val="FFFFFF"/>
              </a:solidFill>
              <a:highlight>
                <a:srgbClr val="4B830D"/>
              </a:highligh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1780" b="0">
                <a:solidFill>
                  <a:srgbClr val="FFFFFF"/>
                </a:solidFill>
                <a:highlight>
                  <a:srgbClr val="4B830D"/>
                </a:highligh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3.2. Identificarea mesajului unui text în care se relatează întâmplări, fenomene din universul cunoscut</a:t>
            </a:r>
            <a:endParaRPr sz="1780" b="0">
              <a:solidFill>
                <a:srgbClr val="FFFFFF"/>
              </a:solidFill>
              <a:highlight>
                <a:srgbClr val="4B830D"/>
              </a:highlight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1780">
                <a:solidFill>
                  <a:srgbClr val="FFFFFF"/>
                </a:solidFill>
                <a:highlight>
                  <a:srgbClr val="4B830D"/>
                </a:highligh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DP-</a:t>
            </a:r>
            <a:r>
              <a:rPr lang="en-US" sz="1690">
                <a:solidFill>
                  <a:srgbClr val="FFFFFF"/>
                </a:solidFill>
                <a:highlight>
                  <a:srgbClr val="4B830D"/>
                </a:highlight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1780" b="0">
                <a:solidFill>
                  <a:srgbClr val="FFFFFF"/>
                </a:solidFill>
                <a:highlight>
                  <a:srgbClr val="4B830D"/>
                </a:highligh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2.1. Exprimarea emoţiilor de bază în situaţii variate</a:t>
            </a:r>
            <a:endParaRPr sz="1780" b="0">
              <a:solidFill>
                <a:srgbClr val="FFFFFF"/>
              </a:solidFill>
              <a:highlight>
                <a:srgbClr val="4B830D"/>
              </a:highlight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90"/>
              <a:buNone/>
            </a:pPr>
            <a:endParaRPr sz="2185">
              <a:solidFill>
                <a:srgbClr val="FFFFFF"/>
              </a:solidFill>
              <a:highlight>
                <a:srgbClr val="4B830D"/>
              </a:highlight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485">
              <a:solidFill>
                <a:srgbClr val="FFFFFF"/>
              </a:solidFill>
              <a:highlight>
                <a:srgbClr val="4B830D"/>
              </a:highlight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72" name="Google Shape;72;p15"/>
          <p:cNvSpPr txBox="1"/>
          <p:nvPr>
            <p:ph type="body" idx="1"/>
          </p:nvPr>
        </p:nvSpPr>
        <p:spPr>
          <a:xfrm>
            <a:off x="311700" y="4536975"/>
            <a:ext cx="8485200" cy="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</a:p>
        </p:txBody>
      </p:sp>
      <p:pic>
        <p:nvPicPr>
          <p:cNvPr id="73" name="Google Shape;73;p15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5917175" y="372500"/>
            <a:ext cx="2879724" cy="2908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B26B"/>
        </a:solidFill>
        <a:effectLst/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000"/>
              <a:buNone/>
            </a:pPr>
          </a:p>
        </p:txBody>
      </p:sp>
      <p:sp>
        <p:nvSpPr>
          <p:cNvPr id="79" name="Google Shape;79;p16"/>
          <p:cNvSpPr txBox="1"/>
          <p:nvPr>
            <p:ph type="body" idx="1"/>
          </p:nvPr>
        </p:nvSpPr>
        <p:spPr>
          <a:xfrm>
            <a:off x="0" y="50"/>
            <a:ext cx="9144000" cy="5143500"/>
          </a:xfrm>
          <a:prstGeom prst="rect">
            <a:avLst/>
          </a:prstGeom>
          <a:solidFill>
            <a:srgbClr val="F8E71C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40000"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6000"/>
              <a:buFont typeface="Arial" panose="020B0604020202020204"/>
              <a:buNone/>
            </a:pPr>
            <a:r>
              <a:rPr lang="en-US" sz="3815" b="1">
                <a:solidFill>
                  <a:srgbClr val="FFFFFF"/>
                </a:solidFill>
                <a:highlight>
                  <a:srgbClr val="4B830D"/>
                </a:highlight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Obiective operaționale: </a:t>
            </a:r>
            <a:endParaRPr sz="3815" b="1">
              <a:solidFill>
                <a:srgbClr val="FFFFFF"/>
              </a:solidFill>
              <a:highlight>
                <a:srgbClr val="4B830D"/>
              </a:highlight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0" marR="711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9000"/>
              <a:buFont typeface="Arial" panose="020B0604020202020204"/>
              <a:buNone/>
            </a:pPr>
            <a:r>
              <a:rPr lang="en-US" sz="3410">
                <a:solidFill>
                  <a:srgbClr val="FFFFFF"/>
                </a:solidFill>
                <a:highlight>
                  <a:srgbClr val="4B830D"/>
                </a:highligh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O1 – să citească corect, coerent, fluent, expresiv, în ritm propriu textul literar, respectând semnele de punctuație, după modelul audiat;</a:t>
            </a:r>
            <a:endParaRPr sz="3410">
              <a:solidFill>
                <a:srgbClr val="FFFFFF"/>
              </a:solidFill>
              <a:highlight>
                <a:srgbClr val="4B830D"/>
              </a:highlight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29000"/>
              <a:buFont typeface="Arial" panose="020B0604020202020204"/>
              <a:buNone/>
            </a:pPr>
            <a:r>
              <a:rPr lang="en-US" sz="3410">
                <a:solidFill>
                  <a:srgbClr val="FFFFFF"/>
                </a:solidFill>
                <a:highlight>
                  <a:srgbClr val="4B830D"/>
                </a:highligh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O2 – să explice cuvintele necunoscute, introducându-le apoi în enunţuri proprii;</a:t>
            </a:r>
            <a:endParaRPr sz="3410">
              <a:solidFill>
                <a:srgbClr val="FFFFFF"/>
              </a:solidFill>
              <a:highlight>
                <a:srgbClr val="4B830D"/>
              </a:highlight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29000"/>
              <a:buFont typeface="Arial" panose="020B0604020202020204"/>
              <a:buNone/>
            </a:pPr>
            <a:r>
              <a:rPr lang="en-US" sz="3410">
                <a:solidFill>
                  <a:srgbClr val="FFFFFF"/>
                </a:solidFill>
                <a:highlight>
                  <a:srgbClr val="4B830D"/>
                </a:highligh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O3: - să identifice înțelesurile diferite ale cuvântului „cheie”</a:t>
            </a:r>
            <a:endParaRPr sz="3410">
              <a:solidFill>
                <a:srgbClr val="FFFFFF"/>
              </a:solidFill>
              <a:highlight>
                <a:srgbClr val="4B830D"/>
              </a:highlight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29000"/>
              <a:buFont typeface="Arial" panose="020B0604020202020204"/>
              <a:buNone/>
            </a:pPr>
            <a:r>
              <a:rPr lang="en-US" sz="3410">
                <a:solidFill>
                  <a:srgbClr val="FFFFFF"/>
                </a:solidFill>
                <a:highlight>
                  <a:srgbClr val="4B830D"/>
                </a:highligh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O4 –</a:t>
            </a:r>
            <a:r>
              <a:rPr lang="en-US" sz="3320">
                <a:solidFill>
                  <a:srgbClr val="FFFFFF"/>
                </a:solidFill>
                <a:highlight>
                  <a:srgbClr val="4B830D"/>
                </a:highlight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3410">
                <a:solidFill>
                  <a:srgbClr val="FFFFFF"/>
                </a:solidFill>
                <a:highlight>
                  <a:srgbClr val="4B830D"/>
                </a:highligh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să formuleze întrebări și răspunsuri vizând conținutul textului;</a:t>
            </a:r>
            <a:endParaRPr sz="4710">
              <a:solidFill>
                <a:srgbClr val="FFFFFF"/>
              </a:solidFill>
              <a:highlight>
                <a:srgbClr val="4B830D"/>
              </a:highlight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32000"/>
              <a:buNone/>
            </a:pPr>
            <a:r>
              <a:rPr lang="en-US" sz="3410">
                <a:solidFill>
                  <a:srgbClr val="FFFFFF"/>
                </a:solidFill>
                <a:highlight>
                  <a:srgbClr val="4B830D"/>
                </a:highligh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O5 - să –şi exprime opiniile personale în legatură cu fapte şi întâmplări din text;</a:t>
            </a:r>
            <a:endParaRPr sz="3410">
              <a:solidFill>
                <a:srgbClr val="FFFFFF"/>
              </a:solidFill>
              <a:highlight>
                <a:srgbClr val="4B830D"/>
              </a:highlight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16000"/>
              <a:buNone/>
            </a:pPr>
            <a:r>
              <a:rPr lang="en-US" sz="3880" b="1">
                <a:solidFill>
                  <a:srgbClr val="FFFFFF"/>
                </a:solidFill>
                <a:highlight>
                  <a:srgbClr val="4B830D"/>
                </a:highlight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Strategia didactică: </a:t>
            </a:r>
            <a:endParaRPr sz="3880" b="1">
              <a:solidFill>
                <a:srgbClr val="FFFFFF"/>
              </a:solidFill>
              <a:highlight>
                <a:srgbClr val="4B830D"/>
              </a:highlight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533400" lvl="0" indent="-321945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107000"/>
              <a:buFont typeface="Arial" panose="020B0604020202020204"/>
              <a:buAutoNum type="alphaLcPeriod"/>
            </a:pPr>
            <a:r>
              <a:rPr lang="en-US" sz="3430">
                <a:solidFill>
                  <a:srgbClr val="FFFFFF"/>
                </a:solidFill>
                <a:highlight>
                  <a:srgbClr val="4B830D"/>
                </a:highligh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Metode și procedee: conversația euristică și reproductivă, explicația, lectura explicativă, selectivă, în lanț, lucrul cu manualul,  exercițiul, explozia stelară;</a:t>
            </a:r>
            <a:endParaRPr sz="3430">
              <a:solidFill>
                <a:srgbClr val="FFFFFF"/>
              </a:solidFill>
              <a:highlight>
                <a:srgbClr val="4B830D"/>
              </a:highlight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533400" lvl="0" indent="-32194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7000"/>
              <a:buFont typeface="Arial" panose="020B0604020202020204"/>
              <a:buAutoNum type="alphaLcPeriod"/>
            </a:pPr>
            <a:r>
              <a:rPr lang="en-US" sz="3430">
                <a:solidFill>
                  <a:srgbClr val="FFFFFF"/>
                </a:solidFill>
                <a:highlight>
                  <a:srgbClr val="4B830D"/>
                </a:highligh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Mijloace de învățământ:  caiete, manuale, fișe de lucru, platforme online, portrete ale scriitorului Tudor Arghezi, volume de poezii              </a:t>
            </a:r>
            <a:endParaRPr sz="3430">
              <a:solidFill>
                <a:srgbClr val="FFFFFF"/>
              </a:solidFill>
              <a:highlight>
                <a:srgbClr val="4B830D"/>
              </a:highlight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533400" lvl="0" indent="-32194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7000"/>
              <a:buFont typeface="Arial" panose="020B0604020202020204"/>
              <a:buAutoNum type="alphaLcPeriod"/>
            </a:pPr>
            <a:r>
              <a:rPr lang="en-US" sz="3430">
                <a:solidFill>
                  <a:srgbClr val="FFFFFF"/>
                </a:solidFill>
                <a:highlight>
                  <a:srgbClr val="4B830D"/>
                </a:highligh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Forme de organizare: frontală, individuală</a:t>
            </a:r>
            <a:endParaRPr sz="3430">
              <a:solidFill>
                <a:srgbClr val="FFFFFF"/>
              </a:solidFill>
              <a:highlight>
                <a:srgbClr val="4B830D"/>
              </a:highlight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533400" lvl="0" indent="-32194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7000"/>
              <a:buFont typeface="Arial" panose="020B0604020202020204"/>
              <a:buAutoNum type="alphaLcPeriod"/>
            </a:pPr>
            <a:r>
              <a:rPr lang="en-US" sz="3430">
                <a:solidFill>
                  <a:srgbClr val="FFFFFF"/>
                </a:solidFill>
                <a:highlight>
                  <a:srgbClr val="4B830D"/>
                </a:highligh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Forme de evaluare:observarea sistematică a comportamentului elevilor, aprecieri verbale și individuale</a:t>
            </a:r>
            <a:endParaRPr sz="3430">
              <a:solidFill>
                <a:srgbClr val="FFFFFF"/>
              </a:solidFill>
              <a:highlight>
                <a:srgbClr val="4B830D"/>
              </a:highlight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just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84000"/>
              <a:buFont typeface="Arial" panose="020B0604020202020204"/>
              <a:buNone/>
            </a:pPr>
            <a:endParaRPr sz="1180">
              <a:solidFill>
                <a:srgbClr val="FFFFFF"/>
              </a:solidFill>
              <a:highlight>
                <a:srgbClr val="4B830D"/>
              </a:highlight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200"/>
              </a:spcAft>
              <a:buSzPct val="205000"/>
              <a:buNone/>
            </a:pPr>
            <a:endParaRPr sz="2200"/>
          </a:p>
        </p:txBody>
      </p:sp>
      <p:pic>
        <p:nvPicPr>
          <p:cNvPr id="80" name="Google Shape;80;p16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6184400" y="688275"/>
            <a:ext cx="2133600" cy="194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321"/>
        </a:solidFill>
        <a:effectLst/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623400" y="473400"/>
            <a:ext cx="8520600" cy="801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000"/>
              <a:buNone/>
            </a:pPr>
            <a:r>
              <a:rPr lang="en-US"/>
              <a:t>1.1.cine este autorul?ce stiti despre el?</a:t>
            </a:r>
            <a:endParaRPr lang="en-US"/>
          </a:p>
        </p:txBody>
      </p:sp>
      <p:sp>
        <p:nvSpPr>
          <p:cNvPr id="86" name="Google Shape;86;p17"/>
          <p:cNvSpPr txBox="1"/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</a:p>
        </p:txBody>
      </p:sp>
      <p:pic>
        <p:nvPicPr>
          <p:cNvPr id="87" name="Google Shape;87;p17" descr="Lectură de poezie în cadrul proiectului &quot;Citim și ne veselim&quot;." title="&quot;Zdreanță&quot;,  de Tudor Arghezi">
            <a:hlinkClick r:id="rId1"/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01175" y="1274400"/>
            <a:ext cx="6399526" cy="334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71C"/>
        </a:solidFill>
        <a:effectLst/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0000"/>
              <a:buNone/>
            </a:pPr>
            <a:r>
              <a:rPr lang="en-US" sz="2480"/>
              <a:t>1.2 azi vom descoperi un text minunat,al aceluiasi autor(2.1 intelegerea textului)</a:t>
            </a:r>
            <a:endParaRPr sz="248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8000"/>
              <a:buNone/>
            </a:pPr>
            <a:r>
              <a:rPr lang="en-US" sz="1450" b="0">
                <a:solidFill>
                  <a:srgbClr val="000000"/>
                </a:solidFill>
                <a:highlight>
                  <a:srgbClr val="50E3C2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Citește textul (din manual) în gând și subliniază, cu creionul, cuvintele pe care nu le înțelegi. Verifică, în dicționar, semnificația acestora.(intra pe sageata).</a:t>
            </a:r>
            <a:endParaRPr sz="680"/>
          </a:p>
        </p:txBody>
      </p:sp>
      <p:sp>
        <p:nvSpPr>
          <p:cNvPr id="93" name="Google Shape;93;p18"/>
          <p:cNvSpPr txBox="1"/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</a:p>
        </p:txBody>
      </p:sp>
      <p:pic>
        <p:nvPicPr>
          <p:cNvPr id="94" name="Google Shape;94;p18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1228675"/>
            <a:ext cx="9143999" cy="39148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>
            <a:hlinkClick r:id="rId2"/>
          </p:cNvPr>
          <p:cNvSpPr/>
          <p:nvPr/>
        </p:nvSpPr>
        <p:spPr>
          <a:xfrm>
            <a:off x="1002900" y="2091775"/>
            <a:ext cx="1375500" cy="687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-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flip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2380"/>
              <a:t>2.1 intelegerea textului                    2.2 intrebARI SI raspunsuri</a:t>
            </a:r>
            <a:endParaRPr sz="2380"/>
          </a:p>
        </p:txBody>
      </p:sp>
      <p:sp>
        <p:nvSpPr>
          <p:cNvPr id="101" name="Google Shape;101;p19"/>
          <p:cNvSpPr txBox="1"/>
          <p:nvPr>
            <p:ph type="body" idx="1"/>
          </p:nvPr>
        </p:nvSpPr>
        <p:spPr>
          <a:xfrm>
            <a:off x="-146800" y="1093850"/>
            <a:ext cx="9290700" cy="39576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en-US" sz="1055"/>
              <a:t>Cheile</a:t>
            </a:r>
            <a:endParaRPr sz="1055"/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en-US" sz="1055"/>
              <a:t>                                  după Tudor Arghezi</a:t>
            </a:r>
            <a:endParaRPr sz="1055"/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en-US" sz="1055"/>
              <a:t>           Miţu si Baruţu au mai crescut şi încep să comploteze. Sunt curioși să afle ce se ascunde prin dulapuri. Numai că totul este încuiat.</a:t>
            </a:r>
            <a:endParaRPr sz="1055"/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en-US" sz="1055"/>
              <a:t>        	Odată, Baruțu a găsit ușa unui dulap deschisă. A strigat la Mițu. Au adus scaune la dulap. S-au suit pe ele dar au dat de cutii încuiate. </a:t>
            </a:r>
            <a:endParaRPr sz="1055"/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en-US" sz="1055"/>
              <a:t>          Deodată se auzi un zgomot. Dulapul s-a răsturnat peste copii.</a:t>
            </a:r>
            <a:endParaRPr sz="1055"/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en-US" sz="1055"/>
              <a:t>Tătuțu, măicuța și unchiul Sesis au apărut imediat.</a:t>
            </a:r>
            <a:endParaRPr sz="1055"/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en-US" sz="1055"/>
              <a:t>            -Nu vă pedepsim, a intervenit unchiul Sesis.</a:t>
            </a:r>
            <a:endParaRPr sz="1055"/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en-US" sz="1055"/>
              <a:t>Am hotărât să vă dăm cheile de la toate dulapurile. Voi veți face mâncarea, veți aduce parale, veți pregăti masa.</a:t>
            </a:r>
            <a:endParaRPr sz="1055"/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en-US" sz="1055"/>
              <a:t>Tătuțu și măicuța se vor juca.</a:t>
            </a:r>
            <a:endParaRPr sz="1055"/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en-US" sz="1055"/>
              <a:t>     		Mițu și Baruțu se uitau nedumeriți.</a:t>
            </a:r>
            <a:endParaRPr sz="1055"/>
          </a:p>
          <a:p>
            <a:pPr marL="0" lvl="0" indent="0" algn="just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523"/>
              <a:buNone/>
            </a:pPr>
            <a:r>
              <a:rPr lang="en-US" sz="1055"/>
              <a:t>   </a:t>
            </a:r>
            <a:endParaRPr sz="1055"/>
          </a:p>
        </p:txBody>
      </p:sp>
      <p:pic>
        <p:nvPicPr>
          <p:cNvPr id="102" name="Google Shape;102;p19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6604875" y="-87700"/>
            <a:ext cx="2024500" cy="173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059900" y="3813200"/>
            <a:ext cx="1114425" cy="123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</a:p>
        </p:txBody>
      </p:sp>
      <p:pic>
        <p:nvPicPr>
          <p:cNvPr id="109" name="Google Shape;109;p20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029500" y="3132475"/>
            <a:ext cx="1466850" cy="124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 txBox="1"/>
          <p:nvPr/>
        </p:nvSpPr>
        <p:spPr>
          <a:xfrm>
            <a:off x="0" y="1300825"/>
            <a:ext cx="8678400" cy="31959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3556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Char char="●"/>
            </a:pPr>
            <a:r>
              <a:rPr lang="en-US" sz="1600" b="1" i="1" u="none" strike="noStrike" cap="none">
                <a:solidFill>
                  <a:srgbClr val="000000"/>
                </a:solidFill>
                <a:highlight>
                  <a:srgbClr val="F5A623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Ce doreau Mitu si Barutu?</a:t>
            </a:r>
            <a:endParaRPr sz="1600" b="1" i="1" u="none" strike="noStrike" cap="none">
              <a:solidFill>
                <a:srgbClr val="000000"/>
              </a:solidFill>
              <a:highlight>
                <a:srgbClr val="F5A623"/>
              </a:highligh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marR="3556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Char char="●"/>
            </a:pPr>
            <a:r>
              <a:rPr lang="en-US" sz="1600" b="1" i="1" u="none" strike="noStrike" cap="none">
                <a:solidFill>
                  <a:srgbClr val="000000"/>
                </a:solidFill>
                <a:highlight>
                  <a:srgbClr val="F5A623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Ce au facut intr -o zi cei doi copii?</a:t>
            </a:r>
            <a:endParaRPr sz="1600" b="1" i="1" u="none" strike="noStrike" cap="none">
              <a:solidFill>
                <a:srgbClr val="000000"/>
              </a:solidFill>
              <a:highlight>
                <a:srgbClr val="F5A623"/>
              </a:highligh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marR="3556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Char char="●"/>
            </a:pPr>
            <a:r>
              <a:rPr lang="en-US" sz="1600" b="1" i="1" u="none" strike="noStrike" cap="none">
                <a:solidFill>
                  <a:srgbClr val="000000"/>
                </a:solidFill>
                <a:highlight>
                  <a:srgbClr val="F5A623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Ce au patit intr -o zi cei doi copii?</a:t>
            </a:r>
            <a:endParaRPr sz="1600" b="1" i="1" u="none" strike="noStrike" cap="none">
              <a:solidFill>
                <a:srgbClr val="000000"/>
              </a:solidFill>
              <a:highlight>
                <a:srgbClr val="F5A623"/>
              </a:highligh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marR="3556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Char char="●"/>
            </a:pPr>
            <a:r>
              <a:rPr lang="en-US" sz="1600" b="1" i="1" u="none" strike="noStrike" cap="none">
                <a:solidFill>
                  <a:srgbClr val="000000"/>
                </a:solidFill>
                <a:highlight>
                  <a:srgbClr val="F5A623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Cine a aparut imediat?</a:t>
            </a:r>
            <a:endParaRPr sz="1600" b="1" i="1" u="none" strike="noStrike" cap="none">
              <a:solidFill>
                <a:srgbClr val="000000"/>
              </a:solidFill>
              <a:highlight>
                <a:srgbClr val="F5A623"/>
              </a:highligh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marR="3556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Char char="●"/>
            </a:pPr>
            <a:r>
              <a:rPr lang="en-US" sz="1600" b="1" i="1" u="none" strike="noStrike" cap="none">
                <a:solidFill>
                  <a:srgbClr val="000000"/>
                </a:solidFill>
                <a:highlight>
                  <a:srgbClr val="F5A623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Ce hotarare a luat familia?</a:t>
            </a:r>
            <a:endParaRPr sz="1600" b="1" i="1" u="none" strike="noStrike" cap="none">
              <a:solidFill>
                <a:srgbClr val="000000"/>
              </a:solidFill>
              <a:highlight>
                <a:srgbClr val="F5A623"/>
              </a:highligh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marR="3556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Char char="●"/>
            </a:pPr>
            <a:r>
              <a:rPr lang="en-US" sz="1600" b="1" i="1" u="none" strike="noStrike" cap="none">
                <a:solidFill>
                  <a:srgbClr val="000000"/>
                </a:solidFill>
                <a:highlight>
                  <a:srgbClr val="F5A623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De ce se uitau nedumeriti cei doi copii?</a:t>
            </a:r>
            <a:endParaRPr sz="1600" b="1" i="1" u="none" strike="noStrike" cap="none">
              <a:solidFill>
                <a:srgbClr val="000000"/>
              </a:solidFill>
              <a:highlight>
                <a:srgbClr val="F5A623"/>
              </a:highligh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marR="355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endParaRPr sz="1600" b="1" i="1" u="none" strike="noStrike" cap="none">
              <a:solidFill>
                <a:srgbClr val="000000"/>
              </a:solidFill>
              <a:highlight>
                <a:srgbClr val="F5A623"/>
              </a:highligh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04800" marR="304800" lvl="0" indent="444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 panose="020B0604020202020204"/>
              <a:buNone/>
            </a:pPr>
            <a:endParaRPr sz="1450" b="0" i="0" u="none" strike="noStrike" cap="none">
              <a:solidFill>
                <a:srgbClr val="000000"/>
              </a:solidFill>
              <a:highlight>
                <a:srgbClr val="50E3C2"/>
              </a:highligh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914400" marR="3048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 panose="020B0604020202020204"/>
              <a:buNone/>
            </a:pPr>
            <a:endParaRPr sz="1450" b="0" i="0" u="none" strike="noStrike" cap="none">
              <a:solidFill>
                <a:srgbClr val="000000"/>
              </a:solidFill>
              <a:highlight>
                <a:srgbClr val="50E3C2"/>
              </a:highligh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685800" marR="304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1" i="0" u="none" strike="noStrike" cap="none">
              <a:solidFill>
                <a:srgbClr val="4B830D"/>
              </a:solidFill>
              <a:highlight>
                <a:srgbClr val="F5A623"/>
              </a:highlight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111" name="Google Shape;111;p20"/>
          <p:cNvSpPr txBox="1"/>
          <p:nvPr/>
        </p:nvSpPr>
        <p:spPr>
          <a:xfrm>
            <a:off x="0" y="0"/>
            <a:ext cx="8983200" cy="1461000"/>
          </a:xfrm>
          <a:prstGeom prst="rect">
            <a:avLst/>
          </a:prstGeom>
          <a:solidFill>
            <a:srgbClr val="F5A62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04800" marR="304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Font typeface="Arial" panose="020B0604020202020204"/>
              <a:buNone/>
            </a:pPr>
            <a:r>
              <a:rPr lang="en-US" sz="2350" b="1" i="0" u="none" strike="noStrike" cap="none">
                <a:solidFill>
                  <a:srgbClr val="000000"/>
                </a:solidFill>
                <a:highlight>
                  <a:srgbClr val="F5A623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Să vedem dacă ai înțeles conținutul textului!</a:t>
            </a:r>
            <a:endParaRPr sz="2350" b="1" i="0" u="none" strike="noStrike" cap="none">
              <a:solidFill>
                <a:srgbClr val="000000"/>
              </a:solidFill>
              <a:highlight>
                <a:srgbClr val="F5A623"/>
              </a:highligh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04800" marR="304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highlight>
                  <a:srgbClr val="F5A623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Citește cu atenție încă o dată textul, răspunde oral la întrebările de mai jos, apoi verifică, apasand pe sageata rosie!</a:t>
            </a:r>
            <a:endParaRPr sz="1800" b="0" i="0" u="none" strike="noStrike" cap="none">
              <a:solidFill>
                <a:srgbClr val="000000"/>
              </a:solidFill>
              <a:highlight>
                <a:srgbClr val="F5A623"/>
              </a:highligh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marR="355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 panose="020B0604020202020204"/>
              <a:buNone/>
            </a:pPr>
            <a:endParaRPr sz="1450" b="0" i="0" u="none" strike="noStrike" cap="none">
              <a:solidFill>
                <a:srgbClr val="4B830D"/>
              </a:solidFill>
              <a:highlight>
                <a:srgbClr val="F5A623"/>
              </a:highligh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12" name="Google Shape;112;p20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066188" y="1508125"/>
            <a:ext cx="1647825" cy="278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>
            <a:hlinkClick r:id="rId3"/>
          </p:cNvPr>
          <p:cNvSpPr/>
          <p:nvPr/>
        </p:nvSpPr>
        <p:spPr>
          <a:xfrm>
            <a:off x="7607700" y="3601825"/>
            <a:ext cx="1375500" cy="687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50E3C2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000"/>
              <a:buNone/>
            </a:pPr>
            <a:r>
              <a:rPr lang="en-US"/>
              <a:t>sa stabilim adevarul!</a:t>
            </a:r>
            <a:endParaRPr lang="en-US"/>
          </a:p>
        </p:txBody>
      </p:sp>
      <p:sp>
        <p:nvSpPr>
          <p:cNvPr id="119" name="Google Shape;119;p21"/>
          <p:cNvSpPr txBox="1"/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-US"/>
              <a:t>Dati clic pe sageata!</a:t>
            </a:r>
            <a:endParaRPr lang="en-US"/>
          </a:p>
        </p:txBody>
      </p:sp>
      <p:sp>
        <p:nvSpPr>
          <p:cNvPr id="120" name="Google Shape;120;p21">
            <a:hlinkClick r:id="rId1"/>
          </p:cNvPr>
          <p:cNvSpPr/>
          <p:nvPr/>
        </p:nvSpPr>
        <p:spPr>
          <a:xfrm>
            <a:off x="1060225" y="1228675"/>
            <a:ext cx="6590700" cy="3485100"/>
          </a:xfrm>
          <a:prstGeom prst="quadArrow">
            <a:avLst>
              <a:gd name="adj1" fmla="val 22500"/>
              <a:gd name="adj2" fmla="val 22500"/>
              <a:gd name="adj3" fmla="val 22500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6736800" y="292850"/>
            <a:ext cx="2095500" cy="189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7295</Words>
  <Application>WPS Presentation</Application>
  <PresentationFormat/>
  <Paragraphs>214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6" baseType="lpstr">
      <vt:lpstr>Arial</vt:lpstr>
      <vt:lpstr>SimSun</vt:lpstr>
      <vt:lpstr>Wingdings</vt:lpstr>
      <vt:lpstr>Arial</vt:lpstr>
      <vt:lpstr>Amatic SC</vt:lpstr>
      <vt:lpstr>Source Code Pro</vt:lpstr>
      <vt:lpstr>Roboto</vt:lpstr>
      <vt:lpstr>Times New Roman</vt:lpstr>
      <vt:lpstr>Calibri</vt:lpstr>
      <vt:lpstr>Microsoft YaHei</vt:lpstr>
      <vt:lpstr>Arial Unicode MS</vt:lpstr>
      <vt:lpstr>Beach Day</vt:lpstr>
      <vt:lpstr>PowerPoint 演示文稿</vt:lpstr>
      <vt:lpstr>PowerPoint 演示文稿</vt:lpstr>
      <vt:lpstr>DP- 2.1. Exprimarea emoţiilor de bază în situaţii variate</vt:lpstr>
      <vt:lpstr>PowerPoint 演示文稿</vt:lpstr>
      <vt:lpstr>1.1.cine este autorul?ce stiti despre el?</vt:lpstr>
      <vt:lpstr>Citește textul (din manual) în gând și subliniază, cu creionul, cuvintele pe care nu le înțelegi. Verifică, în dicționar, semnificația acestora.(intra pe sageata).</vt:lpstr>
      <vt:lpstr>2.1 intelegerea textului                    2.2 intrebARI SI raspunsuri</vt:lpstr>
      <vt:lpstr>PowerPoint 演示文稿</vt:lpstr>
      <vt:lpstr>sa stabilim adevarul!</vt:lpstr>
      <vt:lpstr>2.3. Vocabular.Notează pe caiet harta textului. Reține cuvintele noi. Alcătuiește oral propoziții.</vt:lpstr>
      <vt:lpstr>iata diferite sensuri ale cuvantului chei</vt:lpstr>
      <vt:lpstr>hai sa vedem daca ati fost atenti</vt:lpstr>
      <vt:lpstr>2.4. Plan de idei</vt:lpstr>
      <vt:lpstr>Ordoneaza ideile principale si scrie le pe caiet.Povesteste, oral, textul.</vt:lpstr>
      <vt:lpstr>2.4.1 hai sa povestim!apasa pe sageata si rezolva sarcina.</vt:lpstr>
      <vt:lpstr>2.4.2 parerea ta conteaza!</vt:lpstr>
      <vt:lpstr>parerile noastre coincid?</vt:lpstr>
      <vt:lpstr>3.evaluare (hai sa ne jucam!)apasa pe sageata si apoi raspunde.</vt:lpstr>
      <vt:lpstr>4.proverbe potrivite textului</vt:lpstr>
      <vt:lpstr>proverbe potrivite textului</vt:lpstr>
      <vt:lpstr>Daca vrei sa stii mai mult</vt:lpstr>
      <vt:lpstr>Tudor arghezi cu familia</vt:lpstr>
      <vt:lpstr>PowerPoint 演示文稿</vt:lpstr>
      <vt:lpstr>BIBILIOGRAFIE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User</cp:lastModifiedBy>
  <cp:revision>4</cp:revision>
  <dcterms:created xsi:type="dcterms:W3CDTF">2023-03-02T19:08:00Z</dcterms:created>
  <dcterms:modified xsi:type="dcterms:W3CDTF">2023-03-09T21:23:16Z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4AEE86C8458B4E919129ADFB28675F0B</vt:lpwstr>
  </property>
  <property fmtid="{D5CDD505-2E9C-101B-9397-08002B2CF9AE}" pid="3" name="KSOProductBuildVer">
    <vt:lpwstr>1033-11.2.0.11486</vt:lpwstr>
  </property>
</Properties>
</file>