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59" r:id="rId3"/>
    <p:sldId id="258" r:id="rId4"/>
    <p:sldId id="267" r:id="rId5"/>
    <p:sldId id="262" r:id="rId6"/>
    <p:sldId id="264" r:id="rId7"/>
    <p:sldId id="265" r:id="rId8"/>
    <p:sldId id="266" r:id="rId9"/>
    <p:sldId id="268" r:id="rId10"/>
    <p:sldId id="270" r:id="rId11"/>
    <p:sldId id="271" r:id="rId12"/>
    <p:sldId id="272" r:id="rId13"/>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945" autoAdjust="0"/>
    <p:restoredTop sz="94655" autoAdjust="0"/>
  </p:normalViewPr>
  <p:slideViewPr>
    <p:cSldViewPr>
      <p:cViewPr>
        <p:scale>
          <a:sx n="70" d="100"/>
          <a:sy n="70" d="100"/>
        </p:scale>
        <p:origin x="-2165" y="-470"/>
      </p:cViewPr>
      <p:guideLst>
        <p:guide orient="horz" pos="2160"/>
        <p:guide pos="2880"/>
      </p:guideLst>
    </p:cSldViewPr>
  </p:slideViewPr>
  <p:notesTextViewPr>
    <p:cViewPr>
      <p:scale>
        <a:sx n="100" d="100"/>
        <a:sy n="100" d="100"/>
      </p:scale>
      <p:origin x="0" y="0"/>
    </p:cViewPr>
  </p:notesTextViewPr>
  <p:notesViewPr>
    <p:cSldViewPr>
      <p:cViewPr varScale="1">
        <p:scale>
          <a:sx n="73" d="100"/>
          <a:sy n="73" d="100"/>
        </p:scale>
        <p:origin x="-1548"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941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ru-RU"/>
          </a:p>
        </p:txBody>
      </p:sp>
      <p:sp>
        <p:nvSpPr>
          <p:cNvPr id="696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ru-RU"/>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AA77A42-C15C-48E0-8AB8-BC98BEEBEF64}" type="slidenum">
              <a:rPr lang="ru-RU"/>
              <a:pPr/>
              <a:t>‹#›</a:t>
            </a:fld>
            <a:endParaRPr lang="ru-RU"/>
          </a:p>
        </p:txBody>
      </p:sp>
    </p:spTree>
    <p:extLst>
      <p:ext uri="{BB962C8B-B14F-4D97-AF65-F5344CB8AC3E}">
        <p14:creationId xmlns:p14="http://schemas.microsoft.com/office/powerpoint/2010/main" val="156567259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07950" y="2060575"/>
            <a:ext cx="4751388" cy="893763"/>
          </a:xfrm>
        </p:spPr>
        <p:txBody>
          <a:bodyPr/>
          <a:lstStyle>
            <a:lvl1pPr>
              <a:defRPr sz="2400"/>
            </a:lvl1pPr>
          </a:lstStyle>
          <a:p>
            <a:r>
              <a:rPr lang="ru-RU"/>
              <a:t>Click to edit Master title style</a:t>
            </a:r>
          </a:p>
        </p:txBody>
      </p:sp>
      <p:sp>
        <p:nvSpPr>
          <p:cNvPr id="5123" name="Rectangle 3"/>
          <p:cNvSpPr>
            <a:spLocks noGrp="1" noChangeArrowheads="1"/>
          </p:cNvSpPr>
          <p:nvPr>
            <p:ph type="subTitle" idx="1"/>
          </p:nvPr>
        </p:nvSpPr>
        <p:spPr>
          <a:xfrm>
            <a:off x="107950" y="2852738"/>
            <a:ext cx="4751388" cy="503237"/>
          </a:xfrm>
          <a:effectLst>
            <a:outerShdw dist="17961" dir="2700000" algn="ctr" rotWithShape="0">
              <a:schemeClr val="bg2"/>
            </a:outerShdw>
          </a:effectLst>
        </p:spPr>
        <p:txBody>
          <a:bodyPr/>
          <a:lstStyle>
            <a:lvl1pPr marL="0" indent="0">
              <a:buFontTx/>
              <a:buNone/>
              <a:defRPr sz="2000" b="1">
                <a:solidFill>
                  <a:schemeClr val="bg1"/>
                </a:solidFill>
              </a:defRPr>
            </a:lvl1pPr>
          </a:lstStyle>
          <a:p>
            <a:r>
              <a:rPr lang="ru-RU"/>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5976938" y="188913"/>
            <a:ext cx="1692275" cy="6192837"/>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900113" y="188913"/>
            <a:ext cx="4924425" cy="619283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900113" y="908050"/>
            <a:ext cx="3308350"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360863" y="908050"/>
            <a:ext cx="3308350" cy="5473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00113" y="188913"/>
            <a:ext cx="6337300" cy="508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smtClean="0"/>
              <a:t>Click to edit Master title style</a:t>
            </a:r>
          </a:p>
        </p:txBody>
      </p:sp>
      <p:sp>
        <p:nvSpPr>
          <p:cNvPr id="1027" name="Rectangle 3"/>
          <p:cNvSpPr>
            <a:spLocks noGrp="1" noChangeArrowheads="1"/>
          </p:cNvSpPr>
          <p:nvPr>
            <p:ph type="body" idx="1"/>
          </p:nvPr>
        </p:nvSpPr>
        <p:spPr bwMode="auto">
          <a:xfrm>
            <a:off x="900113" y="908050"/>
            <a:ext cx="6769100" cy="54737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Click to edit Master text styles</a:t>
            </a:r>
          </a:p>
          <a:p>
            <a:pPr lvl="1"/>
            <a:r>
              <a:rPr lang="ru-RU" smtClean="0"/>
              <a:t>Second level</a:t>
            </a:r>
          </a:p>
          <a:p>
            <a:pPr lvl="2"/>
            <a:r>
              <a:rPr lang="ru-RU" smtClean="0"/>
              <a:t>Third level</a:t>
            </a:r>
          </a:p>
          <a:p>
            <a:pPr lvl="3"/>
            <a:r>
              <a:rPr lang="ru-RU" smtClean="0"/>
              <a:t>Fourth level</a:t>
            </a:r>
          </a:p>
          <a:p>
            <a:pPr lvl="4"/>
            <a:r>
              <a:rPr lang="ru-RU"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xStyles>
    <p:title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Arial" charset="0"/>
        </a:defRPr>
      </a:lvl2pPr>
      <a:lvl3pPr algn="l" rtl="0" fontAlgn="base">
        <a:spcBef>
          <a:spcPct val="0"/>
        </a:spcBef>
        <a:spcAft>
          <a:spcPct val="0"/>
        </a:spcAft>
        <a:defRPr sz="2800" b="1">
          <a:solidFill>
            <a:schemeClr val="bg1"/>
          </a:solidFill>
          <a:latin typeface="Arial" charset="0"/>
        </a:defRPr>
      </a:lvl3pPr>
      <a:lvl4pPr algn="l" rtl="0" fontAlgn="base">
        <a:spcBef>
          <a:spcPct val="0"/>
        </a:spcBef>
        <a:spcAft>
          <a:spcPct val="0"/>
        </a:spcAft>
        <a:defRPr sz="2800" b="1">
          <a:solidFill>
            <a:schemeClr val="bg1"/>
          </a:solidFill>
          <a:latin typeface="Arial" charset="0"/>
        </a:defRPr>
      </a:lvl4pPr>
      <a:lvl5pPr algn="l" rtl="0" fontAlgn="base">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p:titleStyle>
    <p:bodyStyle>
      <a:lvl1pPr marL="342900" indent="-342900" algn="l" rtl="0" fontAlgn="base">
        <a:spcBef>
          <a:spcPct val="20000"/>
        </a:spcBef>
        <a:spcAft>
          <a:spcPct val="0"/>
        </a:spcAft>
        <a:buChar char="•"/>
        <a:defRPr sz="2800">
          <a:solidFill>
            <a:schemeClr val="tx2"/>
          </a:solidFill>
          <a:latin typeface="+mn-lt"/>
          <a:ea typeface="+mn-ea"/>
          <a:cs typeface="+mn-cs"/>
        </a:defRPr>
      </a:lvl1pPr>
      <a:lvl2pPr marL="742950" indent="-285750" algn="l" rtl="0" fontAlgn="base">
        <a:spcBef>
          <a:spcPct val="20000"/>
        </a:spcBef>
        <a:spcAft>
          <a:spcPct val="0"/>
        </a:spcAft>
        <a:buChar char="–"/>
        <a:defRPr sz="2400" b="1">
          <a:solidFill>
            <a:schemeClr val="tx2"/>
          </a:solidFill>
          <a:latin typeface="+mn-lt"/>
        </a:defRPr>
      </a:lvl2pPr>
      <a:lvl3pPr marL="1143000" indent="-228600" algn="l" rtl="0" fontAlgn="base">
        <a:spcBef>
          <a:spcPct val="20000"/>
        </a:spcBef>
        <a:spcAft>
          <a:spcPct val="0"/>
        </a:spcAft>
        <a:buChar char="•"/>
        <a:defRPr sz="2400">
          <a:solidFill>
            <a:schemeClr val="tx2"/>
          </a:solidFill>
          <a:latin typeface="+mn-lt"/>
        </a:defRPr>
      </a:lvl3pPr>
      <a:lvl4pPr marL="1600200" indent="-228600" algn="l" rtl="0" fontAlgn="base">
        <a:spcBef>
          <a:spcPct val="20000"/>
        </a:spcBef>
        <a:spcAft>
          <a:spcPct val="0"/>
        </a:spcAft>
        <a:buChar char="–"/>
        <a:defRPr sz="2000">
          <a:solidFill>
            <a:schemeClr val="tx2"/>
          </a:solidFill>
          <a:latin typeface="+mn-lt"/>
        </a:defRPr>
      </a:lvl4pPr>
      <a:lvl5pPr marL="2057400" indent="-228600" algn="l" rtl="0" fontAlgn="base">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g"/><Relationship Id="rId4" Type="http://schemas.openxmlformats.org/officeDocument/2006/relationships/image" Target="../media/image22.gif"/></Relationships>
</file>

<file path=ppt/slides/_rels/slide11.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26.gif"/><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jp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14.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microsoft.com/office/2007/relationships/hdphoto" Target="../media/hdphoto1.wdp"/><Relationship Id="rId7" Type="http://schemas.openxmlformats.org/officeDocument/2006/relationships/image" Target="../media/image1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9.jpeg"/><Relationship Id="rId5" Type="http://schemas.microsoft.com/office/2007/relationships/hdphoto" Target="../media/hdphoto2.wdp"/><Relationship Id="rId4" Type="http://schemas.openxmlformats.org/officeDocument/2006/relationships/image" Target="../media/image18.jpeg"/><Relationship Id="rId9"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p:nvPr>
        </p:nvSpPr>
        <p:spPr>
          <a:xfrm>
            <a:off x="35226" y="1988840"/>
            <a:ext cx="3888702" cy="2448272"/>
          </a:xfrm>
          <a:noFill/>
        </p:spPr>
        <p:txBody>
          <a:bodyPr>
            <a:scene3d>
              <a:camera prst="orthographicFront"/>
              <a:lightRig rig="threePt" dir="t"/>
            </a:scene3d>
            <a:sp3d extrusionH="57150">
              <a:bevelT w="38100" h="38100"/>
            </a:sp3d>
          </a:bodyPr>
          <a:lstStyle/>
          <a:p>
            <a:pPr algn="ctr"/>
            <a:r>
              <a:rPr lang="ro-RO" sz="6600" spc="200" dirty="0" smtClean="0">
                <a:ln w="29210">
                  <a:solidFill>
                    <a:schemeClr val="accent3">
                      <a:tint val="10000"/>
                    </a:schemeClr>
                  </a:solidFill>
                </a:ln>
                <a:solidFill>
                  <a:schemeClr val="accent3">
                    <a:satMod val="200000"/>
                    <a:alpha val="50000"/>
                  </a:schemeClr>
                </a:solidFill>
                <a:effectLst>
                  <a:outerShdw blurRad="50800" dist="38100" dir="13500000" algn="br" rotWithShape="0">
                    <a:prstClr val="black">
                      <a:alpha val="40000"/>
                    </a:prstClr>
                  </a:outerShdw>
                  <a:reflection blurRad="6350" stA="55000" endA="300" endPos="45500" dir="5400000" sy="-100000" algn="bl" rotWithShape="0"/>
                </a:effectLst>
                <a:latin typeface="Comic Sans MS" panose="030F0702030302020204" pitchFamily="66" charset="0"/>
              </a:rPr>
              <a:t>-APA-</a:t>
            </a:r>
            <a:r>
              <a:rPr lang="ro-RO" sz="5400" spc="200" dirty="0" smtClean="0">
                <a:ln w="29210">
                  <a:solidFill>
                    <a:schemeClr val="accent3">
                      <a:tint val="10000"/>
                    </a:schemeClr>
                  </a:solidFill>
                </a:ln>
                <a:solidFill>
                  <a:schemeClr val="accent3">
                    <a:satMod val="200000"/>
                    <a:alpha val="50000"/>
                  </a:schemeClr>
                </a:solidFill>
                <a:effectLst>
                  <a:outerShdw blurRad="50800" dist="38100" dir="13500000" algn="br" rotWithShape="0">
                    <a:prstClr val="black">
                      <a:alpha val="40000"/>
                    </a:prstClr>
                  </a:outerShdw>
                  <a:reflection blurRad="6350" stA="55000" endA="300" endPos="45500" dir="5400000" sy="-100000" algn="bl" rotWithShape="0"/>
                </a:effectLst>
                <a:latin typeface="Comic Sans MS" panose="030F0702030302020204" pitchFamily="66" charset="0"/>
              </a:rPr>
              <a:t/>
            </a:r>
            <a:br>
              <a:rPr lang="ro-RO" sz="5400" spc="200" dirty="0" smtClean="0">
                <a:ln w="29210">
                  <a:solidFill>
                    <a:schemeClr val="accent3">
                      <a:tint val="10000"/>
                    </a:schemeClr>
                  </a:solidFill>
                </a:ln>
                <a:solidFill>
                  <a:schemeClr val="accent3">
                    <a:satMod val="200000"/>
                    <a:alpha val="50000"/>
                  </a:schemeClr>
                </a:solidFill>
                <a:effectLst>
                  <a:outerShdw blurRad="50800" dist="38100" dir="13500000" algn="br" rotWithShape="0">
                    <a:prstClr val="black">
                      <a:alpha val="40000"/>
                    </a:prstClr>
                  </a:outerShdw>
                  <a:reflection blurRad="6350" stA="55000" endA="300" endPos="45500" dir="5400000" sy="-100000" algn="bl" rotWithShape="0"/>
                </a:effectLst>
                <a:latin typeface="Comic Sans MS" panose="030F0702030302020204" pitchFamily="66" charset="0"/>
              </a:rPr>
            </a:br>
            <a:r>
              <a:rPr lang="ro-RO" sz="3200" spc="200" dirty="0" smtClean="0">
                <a:ln w="29210">
                  <a:solidFill>
                    <a:schemeClr val="accent3">
                      <a:tint val="10000"/>
                    </a:schemeClr>
                  </a:solidFill>
                </a:ln>
                <a:solidFill>
                  <a:schemeClr val="accent3">
                    <a:satMod val="200000"/>
                    <a:alpha val="50000"/>
                  </a:schemeClr>
                </a:solidFill>
                <a:effectLst>
                  <a:outerShdw blurRad="50800" dist="38100" dir="13500000" algn="br" rotWithShape="0">
                    <a:prstClr val="black">
                      <a:alpha val="40000"/>
                    </a:prstClr>
                  </a:outerShdw>
                  <a:reflection blurRad="6350" stA="55000" endA="300" endPos="45500" dir="5400000" sy="-100000" algn="bl" rotWithShape="0"/>
                </a:effectLst>
                <a:latin typeface="Comic Sans MS" panose="030F0702030302020204" pitchFamily="66" charset="0"/>
              </a:rPr>
              <a:t/>
            </a:r>
            <a:br>
              <a:rPr lang="ro-RO" sz="3200" spc="200" dirty="0" smtClean="0">
                <a:ln w="29210">
                  <a:solidFill>
                    <a:schemeClr val="accent3">
                      <a:tint val="10000"/>
                    </a:schemeClr>
                  </a:solidFill>
                </a:ln>
                <a:solidFill>
                  <a:schemeClr val="accent3">
                    <a:satMod val="200000"/>
                    <a:alpha val="50000"/>
                  </a:schemeClr>
                </a:solidFill>
                <a:effectLst>
                  <a:outerShdw blurRad="50800" dist="38100" dir="13500000" algn="br" rotWithShape="0">
                    <a:prstClr val="black">
                      <a:alpha val="40000"/>
                    </a:prstClr>
                  </a:outerShdw>
                  <a:reflection blurRad="6350" stA="55000" endA="300" endPos="45500" dir="5400000" sy="-100000" algn="bl" rotWithShape="0"/>
                </a:effectLst>
                <a:latin typeface="Comic Sans MS" panose="030F0702030302020204" pitchFamily="66" charset="0"/>
              </a:rPr>
            </a:br>
            <a:r>
              <a:rPr lang="ro-RO" sz="3200" spc="200" dirty="0" smtClean="0">
                <a:ln w="29210">
                  <a:solidFill>
                    <a:schemeClr val="accent3">
                      <a:tint val="10000"/>
                    </a:schemeClr>
                  </a:solidFill>
                </a:ln>
                <a:solidFill>
                  <a:schemeClr val="accent3">
                    <a:satMod val="200000"/>
                    <a:alpha val="50000"/>
                  </a:schemeClr>
                </a:solidFill>
                <a:effectLst>
                  <a:outerShdw blurRad="50800" dist="38100" dir="13500000" algn="br" rotWithShape="0">
                    <a:prstClr val="black">
                      <a:alpha val="40000"/>
                    </a:prstClr>
                  </a:outerShdw>
                  <a:reflection blurRad="6350" stA="55000" endA="300" endPos="45500" dir="5400000" sy="-100000" algn="bl" rotWithShape="0"/>
                </a:effectLst>
                <a:latin typeface="Comic Sans MS" panose="030F0702030302020204" pitchFamily="66" charset="0"/>
              </a:rPr>
              <a:t>SURSA VIEȚII</a:t>
            </a:r>
            <a:r>
              <a:rPr lang="ro-RO" sz="3200" dirty="0" smtClean="0">
                <a:effectLst>
                  <a:glow rad="228600">
                    <a:schemeClr val="accent4">
                      <a:satMod val="175000"/>
                      <a:alpha val="40000"/>
                    </a:schemeClr>
                  </a:glow>
                </a:effectLst>
                <a:latin typeface="Goudy Stout" panose="0202090407030B020401" pitchFamily="18" charset="0"/>
              </a:rPr>
              <a:t/>
            </a:r>
            <a:br>
              <a:rPr lang="ro-RO" sz="3200" dirty="0" smtClean="0">
                <a:effectLst>
                  <a:glow rad="228600">
                    <a:schemeClr val="accent4">
                      <a:satMod val="175000"/>
                      <a:alpha val="40000"/>
                    </a:schemeClr>
                  </a:glow>
                </a:effectLst>
                <a:latin typeface="Goudy Stout" panose="0202090407030B020401" pitchFamily="18" charset="0"/>
              </a:rPr>
            </a:br>
            <a:endParaRPr lang="uk-UA" sz="3200" dirty="0">
              <a:effectLst>
                <a:glow rad="228600">
                  <a:schemeClr val="accent4">
                    <a:satMod val="175000"/>
                    <a:alpha val="40000"/>
                  </a:schemeClr>
                </a:glow>
              </a:effectLst>
              <a:latin typeface="Tahoma" pitchFamily="34" charset="0"/>
            </a:endParaRPr>
          </a:p>
        </p:txBody>
      </p:sp>
      <p:sp>
        <p:nvSpPr>
          <p:cNvPr id="2" name="TextBox 1"/>
          <p:cNvSpPr txBox="1"/>
          <p:nvPr/>
        </p:nvSpPr>
        <p:spPr>
          <a:xfrm>
            <a:off x="0" y="5169847"/>
            <a:ext cx="4355976" cy="1508105"/>
          </a:xfrm>
          <a:prstGeom prst="rect">
            <a:avLst/>
          </a:prstGeom>
          <a:noFill/>
        </p:spPr>
        <p:txBody>
          <a:bodyPr wrap="square" rtlCol="0">
            <a:spAutoFit/>
          </a:bodyPr>
          <a:lstStyle/>
          <a:p>
            <a:r>
              <a:rPr lang="vi-VN" b="1" dirty="0" smtClean="0"/>
              <a:t>„Apă</a:t>
            </a:r>
            <a:r>
              <a:rPr lang="vi-VN" b="1" dirty="0"/>
              <a:t>, tu ești nu numai necesară vieții, ci ești insăși viața; ești bogăția fără seamăn pe Pământ, tu ești cea mai delicată, cea mai pură, tu ești sufletul Pământului.“</a:t>
            </a:r>
            <a:endParaRPr lang="en-GB" sz="2000" b="1" dirty="0"/>
          </a:p>
        </p:txBody>
      </p:sp>
      <p:sp>
        <p:nvSpPr>
          <p:cNvPr id="3" name="TextBox 2"/>
          <p:cNvSpPr txBox="1"/>
          <p:nvPr/>
        </p:nvSpPr>
        <p:spPr>
          <a:xfrm>
            <a:off x="3923928" y="6331174"/>
            <a:ext cx="2016224" cy="369332"/>
          </a:xfrm>
          <a:prstGeom prst="rect">
            <a:avLst/>
          </a:prstGeom>
          <a:noFill/>
        </p:spPr>
        <p:txBody>
          <a:bodyPr wrap="square" rtlCol="0">
            <a:spAutoFit/>
          </a:bodyPr>
          <a:lstStyle/>
          <a:p>
            <a:r>
              <a:rPr lang="hu-HU" b="1" dirty="0" smtClean="0"/>
              <a:t>(Saint-Exupéry)</a:t>
            </a:r>
            <a:endParaRPr lang="en-GB" b="1" dirty="0"/>
          </a:p>
        </p:txBody>
      </p:sp>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2">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4556" y="4605782"/>
            <a:ext cx="3672408" cy="2252218"/>
          </a:xfrm>
          <a:prstGeom prst="rect">
            <a:avLst/>
          </a:prstGeom>
        </p:spPr>
      </p:pic>
      <p:sp>
        <p:nvSpPr>
          <p:cNvPr id="2" name="Title 1"/>
          <p:cNvSpPr>
            <a:spLocks noGrp="1"/>
          </p:cNvSpPr>
          <p:nvPr>
            <p:ph type="title"/>
          </p:nvPr>
        </p:nvSpPr>
        <p:spPr>
          <a:xfrm>
            <a:off x="1295636" y="-157743"/>
            <a:ext cx="6768751" cy="1027262"/>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hu-HU" sz="44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Economisește apa!</a:t>
            </a:r>
            <a:endParaRPr lang="en-GB" sz="44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855862"/>
            <a:ext cx="2411760" cy="321568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4963" y="2009038"/>
            <a:ext cx="1817052" cy="4462560"/>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228184" y="4344637"/>
            <a:ext cx="2908572" cy="2444773"/>
          </a:xfrm>
          <a:prstGeom prst="rect">
            <a:avLst/>
          </a:prstGeom>
        </p:spPr>
      </p:pic>
      <p:sp>
        <p:nvSpPr>
          <p:cNvPr id="8" name="TextBox 7"/>
          <p:cNvSpPr txBox="1"/>
          <p:nvPr/>
        </p:nvSpPr>
        <p:spPr>
          <a:xfrm>
            <a:off x="107504" y="855577"/>
            <a:ext cx="3744416" cy="523220"/>
          </a:xfrm>
          <a:prstGeom prst="rect">
            <a:avLst/>
          </a:prstGeom>
          <a:noFill/>
        </p:spPr>
        <p:txBody>
          <a:bodyPr wrap="square" rtlCol="0">
            <a:spAutoFit/>
          </a:bodyPr>
          <a:lstStyle/>
          <a:p>
            <a:r>
              <a:rPr lang="en-GB" sz="2800" b="1" dirty="0" err="1" smtClean="0">
                <a:latin typeface="Bookman Old Style" panose="02050604050505020204" pitchFamily="18" charset="0"/>
              </a:rPr>
              <a:t>Consumul</a:t>
            </a:r>
            <a:r>
              <a:rPr lang="en-GB" sz="2800" b="1" dirty="0" smtClean="0">
                <a:latin typeface="Bookman Old Style" panose="02050604050505020204" pitchFamily="18" charset="0"/>
              </a:rPr>
              <a:t> de </a:t>
            </a:r>
            <a:r>
              <a:rPr lang="en-GB" sz="2800" b="1" dirty="0" err="1" smtClean="0">
                <a:latin typeface="Bookman Old Style" panose="02050604050505020204" pitchFamily="18" charset="0"/>
              </a:rPr>
              <a:t>ap</a:t>
            </a:r>
            <a:r>
              <a:rPr lang="ro-RO" sz="2800" b="1" dirty="0" smtClean="0">
                <a:latin typeface="Bookman Old Style" panose="02050604050505020204" pitchFamily="18" charset="0"/>
              </a:rPr>
              <a:t>ă:</a:t>
            </a:r>
            <a:endParaRPr lang="en-GB" sz="2800" b="1" dirty="0">
              <a:latin typeface="Bookman Old Style" panose="02050604050505020204" pitchFamily="18" charset="0"/>
            </a:endParaRPr>
          </a:p>
        </p:txBody>
      </p:sp>
      <p:sp>
        <p:nvSpPr>
          <p:cNvPr id="9" name="TextBox 8"/>
          <p:cNvSpPr txBox="1"/>
          <p:nvPr/>
        </p:nvSpPr>
        <p:spPr>
          <a:xfrm>
            <a:off x="1727683" y="1285663"/>
            <a:ext cx="5184576" cy="2954655"/>
          </a:xfrm>
          <a:prstGeom prst="rect">
            <a:avLst/>
          </a:prstGeom>
          <a:noFill/>
        </p:spPr>
        <p:txBody>
          <a:bodyPr wrap="square" rtlCol="0">
            <a:spAutoFit/>
          </a:bodyPr>
          <a:lstStyle/>
          <a:p>
            <a:r>
              <a:rPr lang="ro-RO" sz="2400" b="1" dirty="0" smtClean="0">
                <a:solidFill>
                  <a:srgbClr val="080808"/>
                </a:solidFill>
                <a:latin typeface="Bookman Old Style" panose="02050604050505020204" pitchFamily="18" charset="0"/>
              </a:rPr>
              <a:t>Toaleta</a:t>
            </a:r>
            <a:r>
              <a:rPr lang="ro-RO" sz="2400" dirty="0" smtClean="0">
                <a:solidFill>
                  <a:srgbClr val="080808"/>
                </a:solidFill>
                <a:latin typeface="Bookman Old Style" panose="02050604050505020204" pitchFamily="18" charset="0"/>
              </a:rPr>
              <a:t> – între </a:t>
            </a:r>
            <a:r>
              <a:rPr lang="ro-RO" sz="2400" b="1" dirty="0" smtClean="0">
                <a:solidFill>
                  <a:srgbClr val="080808"/>
                </a:solidFill>
                <a:latin typeface="Bookman Old Style" panose="02050604050505020204" pitchFamily="18" charset="0"/>
              </a:rPr>
              <a:t>11</a:t>
            </a:r>
            <a:r>
              <a:rPr lang="ro-RO" sz="2400" dirty="0" smtClean="0">
                <a:solidFill>
                  <a:srgbClr val="080808"/>
                </a:solidFill>
                <a:latin typeface="Bookman Old Style" panose="02050604050505020204" pitchFamily="18" charset="0"/>
              </a:rPr>
              <a:t> și </a:t>
            </a:r>
            <a:r>
              <a:rPr lang="ro-RO" sz="2400" b="1" dirty="0" smtClean="0">
                <a:solidFill>
                  <a:srgbClr val="080808"/>
                </a:solidFill>
                <a:latin typeface="Bookman Old Style" panose="02050604050505020204" pitchFamily="18" charset="0"/>
              </a:rPr>
              <a:t>26</a:t>
            </a:r>
            <a:r>
              <a:rPr lang="ro-RO" sz="2400" dirty="0" smtClean="0">
                <a:solidFill>
                  <a:srgbClr val="080808"/>
                </a:solidFill>
                <a:latin typeface="Bookman Old Style" panose="02050604050505020204" pitchFamily="18" charset="0"/>
              </a:rPr>
              <a:t> litri   	pentru fiecare utilizare</a:t>
            </a:r>
          </a:p>
          <a:p>
            <a:r>
              <a:rPr lang="ro-RO" sz="2400" b="1" dirty="0" smtClean="0">
                <a:solidFill>
                  <a:srgbClr val="080808"/>
                </a:solidFill>
                <a:latin typeface="Bookman Old Style" panose="02050604050505020204" pitchFamily="18" charset="0"/>
              </a:rPr>
              <a:t>O baie în cadă </a:t>
            </a:r>
            <a:r>
              <a:rPr lang="ro-RO" sz="2400" dirty="0" smtClean="0">
                <a:solidFill>
                  <a:srgbClr val="080808"/>
                </a:solidFill>
                <a:latin typeface="Bookman Old Style" panose="02050604050505020204" pitchFamily="18" charset="0"/>
              </a:rPr>
              <a:t>– </a:t>
            </a:r>
            <a:r>
              <a:rPr lang="ro-RO" sz="2400" b="1" dirty="0" smtClean="0">
                <a:solidFill>
                  <a:srgbClr val="080808"/>
                </a:solidFill>
                <a:latin typeface="Bookman Old Style" panose="02050604050505020204" pitchFamily="18" charset="0"/>
              </a:rPr>
              <a:t>136 l </a:t>
            </a:r>
            <a:r>
              <a:rPr lang="ro-RO" sz="2400" dirty="0" smtClean="0">
                <a:solidFill>
                  <a:srgbClr val="080808"/>
                </a:solidFill>
                <a:latin typeface="Bookman Old Style" panose="02050604050505020204" pitchFamily="18" charset="0"/>
              </a:rPr>
              <a:t>de apă</a:t>
            </a:r>
          </a:p>
          <a:p>
            <a:r>
              <a:rPr lang="ro-RO" sz="2400" b="1" dirty="0" smtClean="0">
                <a:solidFill>
                  <a:srgbClr val="080808"/>
                </a:solidFill>
                <a:latin typeface="Bookman Old Style" panose="02050604050505020204" pitchFamily="18" charset="0"/>
              </a:rPr>
              <a:t>Dușul</a:t>
            </a:r>
            <a:r>
              <a:rPr lang="ro-RO" sz="2400" dirty="0" smtClean="0">
                <a:solidFill>
                  <a:srgbClr val="080808"/>
                </a:solidFill>
                <a:latin typeface="Bookman Old Style" panose="02050604050505020204" pitchFamily="18" charset="0"/>
              </a:rPr>
              <a:t> –până la </a:t>
            </a:r>
            <a:r>
              <a:rPr lang="ro-RO" sz="2400" b="1" dirty="0" smtClean="0">
                <a:solidFill>
                  <a:srgbClr val="080808"/>
                </a:solidFill>
                <a:latin typeface="Bookman Old Style" panose="02050604050505020204" pitchFamily="18" charset="0"/>
              </a:rPr>
              <a:t>19 litri </a:t>
            </a:r>
            <a:r>
              <a:rPr lang="ro-RO" sz="2400" dirty="0" smtClean="0">
                <a:solidFill>
                  <a:srgbClr val="080808"/>
                </a:solidFill>
                <a:latin typeface="Bookman Old Style" panose="02050604050505020204" pitchFamily="18" charset="0"/>
              </a:rPr>
              <a:t>de apă 	pe minut</a:t>
            </a:r>
          </a:p>
          <a:p>
            <a:r>
              <a:rPr lang="ro-RO" sz="2400" b="1" dirty="0" smtClean="0">
                <a:solidFill>
                  <a:srgbClr val="080808"/>
                </a:solidFill>
                <a:latin typeface="Bookman Old Style" panose="02050604050505020204" pitchFamily="18" charset="0"/>
              </a:rPr>
              <a:t>Mașina de spălat rufe </a:t>
            </a:r>
            <a:r>
              <a:rPr lang="ro-RO" sz="2400" dirty="0" smtClean="0">
                <a:solidFill>
                  <a:srgbClr val="080808"/>
                </a:solidFill>
                <a:latin typeface="Bookman Old Style" panose="02050604050505020204" pitchFamily="18" charset="0"/>
              </a:rPr>
              <a:t>-</a:t>
            </a:r>
            <a:r>
              <a:rPr lang="ro-RO" sz="2400" b="1" dirty="0" smtClean="0">
                <a:solidFill>
                  <a:srgbClr val="080808"/>
                </a:solidFill>
                <a:latin typeface="Bookman Old Style" panose="02050604050505020204" pitchFamily="18" charset="0"/>
              </a:rPr>
              <a:t>170 l </a:t>
            </a:r>
            <a:r>
              <a:rPr lang="ro-RO" sz="2400" dirty="0" smtClean="0">
                <a:solidFill>
                  <a:srgbClr val="080808"/>
                </a:solidFill>
                <a:latin typeface="Bookman Old Style" panose="02050604050505020204" pitchFamily="18" charset="0"/>
              </a:rPr>
              <a:t>pe 	ciclu de spălare</a:t>
            </a:r>
          </a:p>
          <a:p>
            <a:endParaRPr lang="en-GB" dirty="0"/>
          </a:p>
        </p:txBody>
      </p:sp>
      <p:sp>
        <p:nvSpPr>
          <p:cNvPr id="10" name="TextBox 9"/>
          <p:cNvSpPr txBox="1"/>
          <p:nvPr/>
        </p:nvSpPr>
        <p:spPr>
          <a:xfrm>
            <a:off x="1622258" y="3804997"/>
            <a:ext cx="6301596" cy="1200329"/>
          </a:xfrm>
          <a:prstGeom prst="rect">
            <a:avLst/>
          </a:prstGeom>
          <a:noFill/>
        </p:spPr>
        <p:txBody>
          <a:bodyPr wrap="square" rtlCol="0">
            <a:spAutoFit/>
          </a:bodyPr>
          <a:lstStyle/>
          <a:p>
            <a:r>
              <a:rPr lang="ro-RO" sz="2400" dirty="0" smtClean="0">
                <a:solidFill>
                  <a:srgbClr val="080808"/>
                </a:solidFill>
                <a:latin typeface="Bookman Old Style" panose="02050604050505020204" pitchFamily="18" charset="0"/>
              </a:rPr>
              <a:t>Un </a:t>
            </a:r>
            <a:r>
              <a:rPr lang="ro-RO" sz="2400" b="1" dirty="0" smtClean="0">
                <a:solidFill>
                  <a:srgbClr val="080808"/>
                </a:solidFill>
                <a:latin typeface="Bookman Old Style" panose="02050604050505020204" pitchFamily="18" charset="0"/>
              </a:rPr>
              <a:t>robinet</a:t>
            </a:r>
            <a:r>
              <a:rPr lang="ro-RO" sz="2400" dirty="0" smtClean="0">
                <a:solidFill>
                  <a:srgbClr val="080808"/>
                </a:solidFill>
                <a:latin typeface="Bookman Old Style" panose="02050604050505020204" pitchFamily="18" charset="0"/>
              </a:rPr>
              <a:t> care picură consumă aproximativ </a:t>
            </a:r>
            <a:r>
              <a:rPr lang="ro-RO" sz="2400" b="1" dirty="0" smtClean="0">
                <a:solidFill>
                  <a:srgbClr val="080808"/>
                </a:solidFill>
                <a:latin typeface="Bookman Old Style" panose="02050604050505020204" pitchFamily="18" charset="0"/>
              </a:rPr>
              <a:t>17 litri </a:t>
            </a:r>
            <a:r>
              <a:rPr lang="ro-RO" sz="2400" dirty="0" smtClean="0">
                <a:solidFill>
                  <a:srgbClr val="080808"/>
                </a:solidFill>
                <a:latin typeface="Bookman Old Style" panose="02050604050505020204" pitchFamily="18" charset="0"/>
              </a:rPr>
              <a:t>într-o singură zi, iar o toaletă, aprox. </a:t>
            </a:r>
            <a:r>
              <a:rPr lang="ro-RO" sz="2400" b="1" dirty="0" smtClean="0">
                <a:solidFill>
                  <a:srgbClr val="080808"/>
                </a:solidFill>
                <a:latin typeface="Bookman Old Style" panose="02050604050505020204" pitchFamily="18" charset="0"/>
              </a:rPr>
              <a:t>40 de litri</a:t>
            </a:r>
            <a:r>
              <a:rPr lang="ro-RO" sz="2400" dirty="0" smtClean="0">
                <a:latin typeface="Bookman Old Style" panose="02050604050505020204" pitchFamily="18" charset="0"/>
              </a:rPr>
              <a:t>.</a:t>
            </a:r>
            <a:endParaRPr lang="en-GB" sz="2400" dirty="0">
              <a:latin typeface="Bookman Old Style" panose="02050604050505020204" pitchFamily="18" charset="0"/>
            </a:endParaRPr>
          </a:p>
        </p:txBody>
      </p:sp>
    </p:spTree>
    <p:extLst>
      <p:ext uri="{BB962C8B-B14F-4D97-AF65-F5344CB8AC3E}">
        <p14:creationId xmlns:p14="http://schemas.microsoft.com/office/powerpoint/2010/main" val="8889284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2">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6712"/>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ro-RO" sz="36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Modalități de reducere a consumului</a:t>
            </a:r>
            <a:endParaRPr lang="en-GB" sz="24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346002"/>
            <a:ext cx="4880248" cy="5467374"/>
          </a:xfrm>
          <a:prstGeom prst="rect">
            <a:avLst/>
          </a:prstGeom>
        </p:spPr>
      </p:pic>
      <p:sp>
        <p:nvSpPr>
          <p:cNvPr id="8" name="TextBox 7"/>
          <p:cNvSpPr txBox="1"/>
          <p:nvPr/>
        </p:nvSpPr>
        <p:spPr>
          <a:xfrm>
            <a:off x="107504" y="980728"/>
            <a:ext cx="5832648" cy="5693866"/>
          </a:xfrm>
          <a:prstGeom prst="rect">
            <a:avLst/>
          </a:prstGeom>
          <a:noFill/>
        </p:spPr>
        <p:txBody>
          <a:bodyPr wrap="square" rtlCol="0">
            <a:spAutoFit/>
          </a:bodyPr>
          <a:lstStyle/>
          <a:p>
            <a:pPr marL="457200" indent="-457200" algn="ctr">
              <a:buFont typeface="Wingdings" panose="05000000000000000000" pitchFamily="2" charset="2"/>
              <a:buChar char="ü"/>
            </a:pPr>
            <a:r>
              <a:rPr lang="ro-RO" sz="2800" i="1" dirty="0" smtClean="0">
                <a:solidFill>
                  <a:srgbClr val="080808"/>
                </a:solidFill>
                <a:latin typeface="Bookman Old Style" panose="02050604050505020204" pitchFamily="18" charset="0"/>
              </a:rPr>
              <a:t>Închideți robinetul în timpul periajului dinților!</a:t>
            </a:r>
            <a:endParaRPr lang="hu-HU" sz="2800" i="1" dirty="0" smtClean="0">
              <a:solidFill>
                <a:srgbClr val="080808"/>
              </a:solidFill>
              <a:latin typeface="Bookman Old Style" panose="02050604050505020204" pitchFamily="18" charset="0"/>
            </a:endParaRPr>
          </a:p>
          <a:p>
            <a:pPr marL="457200" indent="-457200" algn="ctr">
              <a:buFont typeface="Wingdings" panose="05000000000000000000" pitchFamily="2" charset="2"/>
              <a:buChar char="ü"/>
            </a:pPr>
            <a:r>
              <a:rPr lang="ro-RO" sz="2800" i="1" dirty="0" smtClean="0">
                <a:solidFill>
                  <a:srgbClr val="080808"/>
                </a:solidFill>
                <a:latin typeface="Bookman Old Style" panose="02050604050505020204" pitchFamily="18" charset="0"/>
              </a:rPr>
              <a:t>Înlocuiți baia pe care o faceți în cadă cu un duș scurt!</a:t>
            </a:r>
            <a:endParaRPr lang="hu-HU" sz="2800" i="1" dirty="0" smtClean="0">
              <a:solidFill>
                <a:srgbClr val="080808"/>
              </a:solidFill>
              <a:latin typeface="Bookman Old Style" panose="02050604050505020204" pitchFamily="18" charset="0"/>
            </a:endParaRPr>
          </a:p>
          <a:p>
            <a:pPr marL="457200" indent="-457200" algn="ctr">
              <a:buFont typeface="Wingdings" panose="05000000000000000000" pitchFamily="2" charset="2"/>
              <a:buChar char="ü"/>
            </a:pPr>
            <a:r>
              <a:rPr lang="hu-HU" sz="2800" i="1" dirty="0" smtClean="0">
                <a:solidFill>
                  <a:srgbClr val="080808"/>
                </a:solidFill>
                <a:latin typeface="Bookman Old Style" panose="02050604050505020204" pitchFamily="18" charset="0"/>
              </a:rPr>
              <a:t>Udați grădina cu apă de ploaie!</a:t>
            </a:r>
            <a:endParaRPr lang="hu-HU" sz="2800" i="1" dirty="0">
              <a:solidFill>
                <a:srgbClr val="080808"/>
              </a:solidFill>
              <a:latin typeface="Bookman Old Style" panose="02050604050505020204" pitchFamily="18" charset="0"/>
            </a:endParaRPr>
          </a:p>
          <a:p>
            <a:pPr marL="457200" indent="-457200" algn="ctr">
              <a:buFont typeface="Wingdings" panose="05000000000000000000" pitchFamily="2" charset="2"/>
              <a:buChar char="ü"/>
            </a:pPr>
            <a:r>
              <a:rPr lang="ro-RO" sz="2800" i="1" dirty="0" smtClean="0">
                <a:solidFill>
                  <a:srgbClr val="080808"/>
                </a:solidFill>
                <a:latin typeface="Bookman Old Style" panose="02050604050505020204" pitchFamily="18" charset="0"/>
              </a:rPr>
              <a:t>Folosiți mașina de spălat rufe și pe cea de spălat vase doar atunci când sunt pline!</a:t>
            </a:r>
            <a:endParaRPr lang="hu-HU" sz="2800" i="1" dirty="0">
              <a:solidFill>
                <a:srgbClr val="080808"/>
              </a:solidFill>
              <a:latin typeface="Bookman Old Style" panose="02050604050505020204" pitchFamily="18" charset="0"/>
            </a:endParaRPr>
          </a:p>
          <a:p>
            <a:pPr marL="457200" indent="-457200" algn="ctr">
              <a:buFont typeface="Wingdings" panose="05000000000000000000" pitchFamily="2" charset="2"/>
              <a:buChar char="ü"/>
            </a:pPr>
            <a:r>
              <a:rPr lang="ro-RO" sz="2800" i="1" dirty="0" smtClean="0">
                <a:solidFill>
                  <a:srgbClr val="080808"/>
                </a:solidFill>
                <a:latin typeface="Bookman Old Style" panose="02050604050505020204" pitchFamily="18" charset="0"/>
              </a:rPr>
              <a:t>Identificați scurgerile accidentale din casă!</a:t>
            </a:r>
            <a:endParaRPr lang="hu-HU" sz="2800" i="1" dirty="0" smtClean="0">
              <a:solidFill>
                <a:srgbClr val="080808"/>
              </a:solidFill>
              <a:latin typeface="Bookman Old Style" panose="02050604050505020204" pitchFamily="18" charset="0"/>
            </a:endParaRPr>
          </a:p>
          <a:p>
            <a:pPr marL="457200" indent="-457200" algn="ctr">
              <a:buFont typeface="Wingdings" panose="05000000000000000000" pitchFamily="2" charset="2"/>
              <a:buChar char="ü"/>
            </a:pPr>
            <a:r>
              <a:rPr lang="ro-RO" sz="2800" i="1" dirty="0" smtClean="0">
                <a:solidFill>
                  <a:srgbClr val="080808"/>
                </a:solidFill>
                <a:latin typeface="Bookman Old Style" panose="02050604050505020204" pitchFamily="18" charset="0"/>
              </a:rPr>
              <a:t>Instalați capete de duș cu economizor de apă!</a:t>
            </a:r>
            <a:endParaRPr lang="hu-HU" sz="2800" i="1" dirty="0">
              <a:solidFill>
                <a:srgbClr val="080808"/>
              </a:solidFill>
              <a:latin typeface="Bookman Old Style" panose="02050604050505020204" pitchFamily="18" charset="0"/>
            </a:endParaRPr>
          </a:p>
        </p:txBody>
      </p:sp>
    </p:spTree>
    <p:extLst>
      <p:ext uri="{BB962C8B-B14F-4D97-AF65-F5344CB8AC3E}">
        <p14:creationId xmlns:p14="http://schemas.microsoft.com/office/powerpoint/2010/main" val="2028474317"/>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2"/>
            <a:ext cx="7056438" cy="3024064"/>
          </a:xfrm>
        </p:spPr>
        <p:txBody>
          <a:bodyPr/>
          <a:lstStyle/>
          <a:p>
            <a:r>
              <a:rPr lang="ro-RO" sz="4000" b="0" i="1" dirty="0" smtClean="0">
                <a:solidFill>
                  <a:srgbClr val="0070C0"/>
                </a:solidFill>
                <a:effectLst>
                  <a:glow rad="228600">
                    <a:schemeClr val="accent1">
                      <a:satMod val="175000"/>
                      <a:alpha val="40000"/>
                    </a:schemeClr>
                  </a:glow>
                </a:effectLst>
                <a:latin typeface="Comic Sans MS" panose="030F0702030302020204" pitchFamily="66" charset="0"/>
              </a:rPr>
              <a:t>COPILE,</a:t>
            </a:r>
            <a:br>
              <a:rPr lang="ro-RO" sz="4000" b="0" i="1" dirty="0" smtClean="0">
                <a:solidFill>
                  <a:srgbClr val="0070C0"/>
                </a:solidFill>
                <a:effectLst>
                  <a:glow rad="228600">
                    <a:schemeClr val="accent1">
                      <a:satMod val="175000"/>
                      <a:alpha val="40000"/>
                    </a:schemeClr>
                  </a:glow>
                </a:effectLst>
                <a:latin typeface="Comic Sans MS" panose="030F0702030302020204" pitchFamily="66" charset="0"/>
              </a:rPr>
            </a:br>
            <a:r>
              <a:rPr lang="ro-RO" sz="4000" b="0" i="1" dirty="0" smtClean="0">
                <a:solidFill>
                  <a:srgbClr val="0070C0"/>
                </a:solidFill>
                <a:effectLst>
                  <a:glow rad="228600">
                    <a:schemeClr val="accent1">
                      <a:satMod val="175000"/>
                      <a:alpha val="40000"/>
                    </a:schemeClr>
                  </a:glow>
                </a:effectLst>
                <a:latin typeface="Comic Sans MS" panose="030F0702030302020204" pitchFamily="66" charset="0"/>
              </a:rPr>
              <a:t>	</a:t>
            </a:r>
            <a:r>
              <a:rPr lang="ro-RO" sz="4000" b="0" i="1" dirty="0" smtClean="0">
                <a:solidFill>
                  <a:srgbClr val="0070C0"/>
                </a:solidFill>
                <a:effectLst>
                  <a:glow rad="228600">
                    <a:schemeClr val="accent1">
                      <a:satMod val="175000"/>
                      <a:alpha val="40000"/>
                    </a:schemeClr>
                  </a:glow>
                </a:effectLst>
                <a:latin typeface="Comic Sans MS" panose="030F0702030302020204" pitchFamily="66" charset="0"/>
              </a:rPr>
              <a:t>Zâna apelor, te roagă...</a:t>
            </a:r>
            <a:br>
              <a:rPr lang="ro-RO" sz="4000" b="0" i="1" dirty="0" smtClean="0">
                <a:solidFill>
                  <a:srgbClr val="0070C0"/>
                </a:solidFill>
                <a:effectLst>
                  <a:glow rad="228600">
                    <a:schemeClr val="accent1">
                      <a:satMod val="175000"/>
                      <a:alpha val="40000"/>
                    </a:schemeClr>
                  </a:glow>
                </a:effectLst>
                <a:latin typeface="Comic Sans MS" panose="030F0702030302020204" pitchFamily="66" charset="0"/>
              </a:rPr>
            </a:br>
            <a:r>
              <a:rPr lang="ro-RO" sz="2400" b="0" i="1" dirty="0" smtClean="0">
                <a:solidFill>
                  <a:srgbClr val="0070C0"/>
                </a:solidFill>
                <a:effectLst>
                  <a:glow rad="228600">
                    <a:schemeClr val="accent1">
                      <a:satMod val="175000"/>
                      <a:alpha val="40000"/>
                    </a:schemeClr>
                  </a:glow>
                </a:effectLst>
                <a:latin typeface="Comic Sans MS" panose="030F0702030302020204" pitchFamily="66" charset="0"/>
              </a:rPr>
              <a:t>”</a:t>
            </a:r>
            <a:r>
              <a:rPr lang="ro-RO" sz="3200" b="0" i="1" dirty="0" smtClean="0">
                <a:solidFill>
                  <a:srgbClr val="0070C0"/>
                </a:solidFill>
                <a:effectLst>
                  <a:glow rad="228600">
                    <a:schemeClr val="accent1">
                      <a:satMod val="175000"/>
                      <a:alpha val="40000"/>
                    </a:schemeClr>
                  </a:glow>
                </a:effectLst>
                <a:latin typeface="Comic Sans MS" panose="030F0702030302020204" pitchFamily="66" charset="0"/>
              </a:rPr>
              <a:t>Respectă, prețuiește natura, apa ca pe o sursă prețioasă. Nu polua apele, păstrează-le curățenia pentru generațiile viitoare”</a:t>
            </a:r>
            <a:endParaRPr lang="en-US" sz="3200" b="0" i="1" dirty="0">
              <a:solidFill>
                <a:srgbClr val="0070C0"/>
              </a:solidFill>
              <a:effectLst>
                <a:glow rad="228600">
                  <a:schemeClr val="accent1">
                    <a:satMod val="175000"/>
                    <a:alpha val="40000"/>
                  </a:schemeClr>
                </a:glow>
              </a:effectLst>
              <a:latin typeface="Comic Sans MS" panose="030F0702030302020204" pitchFamily="66"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1822" r="22631"/>
          <a:stretch/>
        </p:blipFill>
        <p:spPr>
          <a:xfrm>
            <a:off x="251520" y="2492896"/>
            <a:ext cx="1272886" cy="3240360"/>
          </a:xfrm>
          <a:prstGeom prst="rect">
            <a:avLst/>
          </a:prstGeom>
          <a:effectLst>
            <a:glow rad="609600">
              <a:schemeClr val="accent1">
                <a:alpha val="40000"/>
              </a:schemeClr>
            </a:glow>
            <a:softEdge rad="558800"/>
          </a:effectLst>
        </p:spPr>
      </p:pic>
      <p:sp>
        <p:nvSpPr>
          <p:cNvPr id="3" name="AutoShape 8" descr="Golfpályák korszerű automatizált öntözé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0" descr="Golfpályák korszerű automatizált öntözés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2" descr="Golfpályák korszerű automatizált öntözés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4" descr="Golfpályák korszerű automatizált öntözés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Picture 12"/>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873115" y="3212976"/>
            <a:ext cx="6909670" cy="3744416"/>
          </a:xfrm>
          <a:prstGeom prst="rect">
            <a:avLst/>
          </a:prstGeom>
          <a:ln>
            <a:noFill/>
          </a:ln>
          <a:effectLst>
            <a:softEdge rad="317500"/>
          </a:effec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95" y="0"/>
            <a:ext cx="1356360" cy="1577340"/>
          </a:xfrm>
          <a:prstGeom prst="rect">
            <a:avLst/>
          </a:prstGeom>
        </p:spPr>
      </p:pic>
    </p:spTree>
    <p:extLst>
      <p:ext uri="{BB962C8B-B14F-4D97-AF65-F5344CB8AC3E}">
        <p14:creationId xmlns:p14="http://schemas.microsoft.com/office/powerpoint/2010/main" val="330043886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2">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71600" y="0"/>
            <a:ext cx="7992888" cy="867584"/>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hu-HU" sz="36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Ziua mondială a apei</a:t>
            </a:r>
            <a:r>
              <a:rPr lang="hu-HU" sz="32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 </a:t>
            </a:r>
            <a:r>
              <a:rPr lang="hu-HU" sz="24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22 martie</a:t>
            </a:r>
            <a:endParaRPr lang="en-GB" sz="24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endParaRPr>
          </a:p>
        </p:txBody>
      </p:sp>
      <p:pic>
        <p:nvPicPr>
          <p:cNvPr id="5" name="Picture 4" descr="https://edifica.ro/wp-content/uploads/2016/07/003-4-1024x835.jpg"/>
          <p:cNvPicPr/>
          <p:nvPr/>
        </p:nvPicPr>
        <p:blipFill>
          <a:blip r:embed="rId3">
            <a:extLst>
              <a:ext uri="{28A0092B-C50C-407E-A947-70E740481C1C}">
                <a14:useLocalDpi xmlns:a14="http://schemas.microsoft.com/office/drawing/2010/main" val="0"/>
              </a:ext>
            </a:extLst>
          </a:blip>
          <a:srcRect/>
          <a:stretch>
            <a:fillRect/>
          </a:stretch>
        </p:blipFill>
        <p:spPr bwMode="auto">
          <a:xfrm>
            <a:off x="2292" y="836712"/>
            <a:ext cx="4353684" cy="3672408"/>
          </a:xfrm>
          <a:prstGeom prst="rect">
            <a:avLst/>
          </a:prstGeom>
          <a:ln>
            <a:noFill/>
          </a:ln>
          <a:effectLst>
            <a:softEdge rad="112500"/>
          </a:effectLst>
        </p:spPr>
      </p:pic>
      <p:pic>
        <p:nvPicPr>
          <p:cNvPr id="1026" name="Picture 2" descr="Kincsünk, a csodálatos ví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867584"/>
            <a:ext cx="4876800" cy="3569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Users\Admin\Desktop\apa\7.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9519"/>
          <a:stretch/>
        </p:blipFill>
        <p:spPr bwMode="auto">
          <a:xfrm>
            <a:off x="1547664" y="3510020"/>
            <a:ext cx="6017453" cy="339582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6386" y="5280660"/>
            <a:ext cx="1356360" cy="1577340"/>
          </a:xfrm>
          <a:prstGeom prst="rect">
            <a:avLst/>
          </a:prstGeom>
        </p:spPr>
      </p:pic>
    </p:spTree>
    <p:extLst>
      <p:ext uri="{BB962C8B-B14F-4D97-AF65-F5344CB8AC3E}">
        <p14:creationId xmlns:p14="http://schemas.microsoft.com/office/powerpoint/2010/main" val="224091810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908175" y="188913"/>
            <a:ext cx="7056438" cy="723900"/>
          </a:xfrm>
        </p:spPr>
        <p:txBody>
          <a:bodyPr/>
          <a:lstStyle/>
          <a:p>
            <a:pPr algn="ctr"/>
            <a:r>
              <a:rPr lang="hu-HU" sz="3600" b="0" i="1" dirty="0" smtClean="0">
                <a:solidFill>
                  <a:srgbClr val="0070C0"/>
                </a:solidFill>
                <a:effectLst>
                  <a:glow rad="228600">
                    <a:schemeClr val="accent1">
                      <a:satMod val="175000"/>
                      <a:alpha val="40000"/>
                    </a:schemeClr>
                  </a:glow>
                </a:effectLst>
                <a:latin typeface="Comic Sans MS" panose="030F0702030302020204" pitchFamily="66" charset="0"/>
              </a:rPr>
              <a:t>APA PE PĂMÂNT</a:t>
            </a:r>
            <a:endParaRPr lang="en-US" sz="3600" b="0" i="1" dirty="0">
              <a:solidFill>
                <a:srgbClr val="0070C0"/>
              </a:solidFill>
              <a:effectLst>
                <a:glow rad="228600">
                  <a:schemeClr val="accent1">
                    <a:satMod val="175000"/>
                    <a:alpha val="40000"/>
                  </a:schemeClr>
                </a:glow>
              </a:effectLst>
              <a:latin typeface="Comic Sans MS" panose="030F0702030302020204" pitchFamily="66" charset="0"/>
            </a:endParaRPr>
          </a:p>
        </p:txBody>
      </p:sp>
      <p:sp>
        <p:nvSpPr>
          <p:cNvPr id="114691" name="Rectangle 3"/>
          <p:cNvSpPr>
            <a:spLocks noGrp="1" noChangeArrowheads="1"/>
          </p:cNvSpPr>
          <p:nvPr>
            <p:ph type="body" idx="1"/>
          </p:nvPr>
        </p:nvSpPr>
        <p:spPr>
          <a:xfrm>
            <a:off x="1763688" y="1052513"/>
            <a:ext cx="7272808" cy="5473700"/>
          </a:xfrm>
        </p:spPr>
        <p:txBody>
          <a:bodyPr/>
          <a:lstStyle/>
          <a:p>
            <a:pPr algn="just"/>
            <a:r>
              <a:rPr lang="hu-HU" sz="3200" b="1" dirty="0" smtClean="0">
                <a:solidFill>
                  <a:schemeClr val="tx1"/>
                </a:solidFill>
                <a:latin typeface="Bookman Old Style" panose="02050604050505020204" pitchFamily="18" charset="0"/>
              </a:rPr>
              <a:t>Apa acoperă 71% din suprafa</a:t>
            </a:r>
            <a:r>
              <a:rPr lang="hu-HU" sz="3600" b="1" dirty="0" smtClean="0">
                <a:solidFill>
                  <a:schemeClr val="tx1"/>
                </a:solidFill>
                <a:latin typeface="Bookman Old Style" panose="02050604050505020204" pitchFamily="18" charset="0"/>
              </a:rPr>
              <a:t>ț</a:t>
            </a:r>
            <a:r>
              <a:rPr lang="hu-HU" sz="3200" b="1" dirty="0" smtClean="0">
                <a:solidFill>
                  <a:schemeClr val="tx1"/>
                </a:solidFill>
                <a:latin typeface="Bookman Old Style" panose="02050604050505020204" pitchFamily="18" charset="0"/>
              </a:rPr>
              <a:t>a Terrei.</a:t>
            </a:r>
          </a:p>
          <a:p>
            <a:pPr algn="just"/>
            <a:r>
              <a:rPr lang="hu-HU" b="1" dirty="0" smtClean="0">
                <a:solidFill>
                  <a:schemeClr val="tx1"/>
                </a:solidFill>
                <a:latin typeface="Bookman Old Style" panose="02050604050505020204" pitchFamily="18" charset="0"/>
              </a:rPr>
              <a:t>Repartiția apei:</a:t>
            </a:r>
          </a:p>
          <a:p>
            <a:pPr marL="0" indent="0" algn="just">
              <a:buNone/>
            </a:pPr>
            <a:r>
              <a:rPr lang="hu-HU" sz="2400" b="1" dirty="0">
                <a:solidFill>
                  <a:schemeClr val="tx1"/>
                </a:solidFill>
                <a:latin typeface="Bookman Old Style" panose="02050604050505020204" pitchFamily="18" charset="0"/>
              </a:rPr>
              <a:t>	</a:t>
            </a:r>
            <a:r>
              <a:rPr lang="hu-HU" sz="2400" b="1" dirty="0" smtClean="0">
                <a:solidFill>
                  <a:schemeClr val="tx1"/>
                </a:solidFill>
                <a:latin typeface="Bookman Old Style" panose="02050604050505020204" pitchFamily="18" charset="0"/>
              </a:rPr>
              <a:t>97% apă sărată			</a:t>
            </a:r>
            <a:endParaRPr lang="hu-HU" sz="2400" b="1" dirty="0" smtClean="0">
              <a:solidFill>
                <a:srgbClr val="080808"/>
              </a:solidFill>
              <a:latin typeface="Bookman Old Style" panose="02050604050505020204" pitchFamily="18" charset="0"/>
            </a:endParaRPr>
          </a:p>
          <a:p>
            <a:pPr marL="0" indent="0" algn="just">
              <a:buNone/>
            </a:pPr>
            <a:r>
              <a:rPr lang="hu-HU" b="1" dirty="0" smtClean="0">
                <a:solidFill>
                  <a:srgbClr val="080808"/>
                </a:solidFill>
                <a:latin typeface="Bookman Old Style" panose="02050604050505020204" pitchFamily="18" charset="0"/>
              </a:rPr>
              <a:t>	</a:t>
            </a:r>
            <a:r>
              <a:rPr lang="hu-HU" sz="2400" b="1" dirty="0" smtClean="0">
                <a:solidFill>
                  <a:srgbClr val="080808"/>
                </a:solidFill>
                <a:latin typeface="Bookman Old Style" panose="02050604050505020204" pitchFamily="18" charset="0"/>
              </a:rPr>
              <a:t>2,75% apă dulce</a:t>
            </a:r>
          </a:p>
          <a:p>
            <a:pPr lvl="3">
              <a:buFont typeface="Wingdings" panose="05000000000000000000" pitchFamily="2" charset="2"/>
              <a:buChar char="§"/>
            </a:pPr>
            <a:r>
              <a:rPr lang="hu-HU" sz="2400" b="1" dirty="0" smtClean="0">
                <a:solidFill>
                  <a:srgbClr val="080808"/>
                </a:solidFill>
                <a:latin typeface="Bookman Old Style" panose="02050604050505020204" pitchFamily="18" charset="0"/>
              </a:rPr>
              <a:t>	1,75% ghețari și calote glaciare</a:t>
            </a:r>
          </a:p>
          <a:p>
            <a:pPr lvl="3">
              <a:buFont typeface="Wingdings" panose="05000000000000000000" pitchFamily="2" charset="2"/>
              <a:buChar char="§"/>
            </a:pPr>
            <a:endParaRPr lang="hu-HU" sz="1600" b="1" dirty="0" smtClean="0">
              <a:solidFill>
                <a:srgbClr val="080808"/>
              </a:solidFill>
              <a:latin typeface="Bookman Old Style" panose="02050604050505020204" pitchFamily="18" charset="0"/>
            </a:endParaRPr>
          </a:p>
          <a:p>
            <a:pPr marL="0" indent="0" algn="just">
              <a:buNone/>
            </a:pPr>
            <a:endParaRPr lang="hu-HU" sz="2400" b="1" dirty="0" smtClean="0">
              <a:solidFill>
                <a:srgbClr val="080808"/>
              </a:solidFill>
              <a:latin typeface="Bookman Old Style" panose="02050604050505020204" pitchFamily="18" charset="0"/>
            </a:endParaRPr>
          </a:p>
          <a:p>
            <a:pPr marL="0" indent="0" algn="ctr">
              <a:buNone/>
            </a:pPr>
            <a:r>
              <a:rPr lang="hu-HU" sz="3200" b="1" i="1" dirty="0" smtClean="0">
                <a:solidFill>
                  <a:srgbClr val="080808"/>
                </a:solidFill>
                <a:latin typeface="Bookman Old Style" panose="02050604050505020204" pitchFamily="18" charset="0"/>
              </a:rPr>
              <a:t>Mai pu</a:t>
            </a:r>
            <a:r>
              <a:rPr lang="hu-HU" sz="3600" b="1" i="1" dirty="0" smtClean="0">
                <a:solidFill>
                  <a:srgbClr val="080808"/>
                </a:solidFill>
                <a:latin typeface="Bookman Old Style" panose="02050604050505020204" pitchFamily="18" charset="0"/>
              </a:rPr>
              <a:t>ț</a:t>
            </a:r>
            <a:r>
              <a:rPr lang="hu-HU" sz="3200" b="1" i="1" dirty="0" smtClean="0">
                <a:solidFill>
                  <a:srgbClr val="080808"/>
                </a:solidFill>
                <a:latin typeface="Bookman Old Style" panose="02050604050505020204" pitchFamily="18" charset="0"/>
              </a:rPr>
              <a:t>in de 1% din resursele Pământului este apă dulce sub formă lichidă.</a:t>
            </a:r>
            <a:endParaRPr lang="en-US" sz="3200" b="1" i="1" dirty="0">
              <a:solidFill>
                <a:srgbClr val="080808"/>
              </a:solidFill>
              <a:latin typeface="Bookman Old Style" panose="020506040505050202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1822" r="22631"/>
          <a:stretch/>
        </p:blipFill>
        <p:spPr>
          <a:xfrm>
            <a:off x="251520" y="2492896"/>
            <a:ext cx="1272886" cy="3240360"/>
          </a:xfrm>
          <a:prstGeom prst="rect">
            <a:avLst/>
          </a:prstGeom>
          <a:effectLst>
            <a:glow rad="609600">
              <a:schemeClr val="accent1">
                <a:alpha val="40000"/>
              </a:schemeClr>
            </a:glow>
            <a:softEdge rad="558800"/>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995" y="0"/>
            <a:ext cx="1356360" cy="157734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1835696" y="188912"/>
            <a:ext cx="7128917" cy="1007839"/>
          </a:xfrm>
        </p:spPr>
        <p:txBody>
          <a:bodyPr/>
          <a:lstStyle/>
          <a:p>
            <a:pPr algn="ctr"/>
            <a:r>
              <a:rPr lang="hu-HU" sz="4000" b="0" i="1" dirty="0" smtClean="0">
                <a:solidFill>
                  <a:srgbClr val="0070C0"/>
                </a:solidFill>
                <a:effectLst>
                  <a:glow rad="228600">
                    <a:schemeClr val="accent1">
                      <a:satMod val="175000"/>
                      <a:alpha val="40000"/>
                    </a:schemeClr>
                  </a:glow>
                </a:effectLst>
                <a:latin typeface="Comic Sans MS" panose="030F0702030302020204" pitchFamily="66" charset="0"/>
              </a:rPr>
              <a:t>ȘTIA</a:t>
            </a:r>
            <a:r>
              <a:rPr lang="en-GB" sz="4000" b="0" i="1" dirty="0">
                <a:solidFill>
                  <a:srgbClr val="0070C0"/>
                </a:solidFill>
                <a:effectLst>
                  <a:glow rad="228600">
                    <a:schemeClr val="accent1">
                      <a:satMod val="175000"/>
                      <a:alpha val="40000"/>
                    </a:schemeClr>
                  </a:glow>
                </a:effectLst>
                <a:latin typeface="Comic Sans MS" panose="030F0702030302020204" pitchFamily="66" charset="0"/>
              </a:rPr>
              <a:t>I</a:t>
            </a:r>
            <a:r>
              <a:rPr lang="hu-HU" sz="4000" b="0" i="1" dirty="0" smtClean="0">
                <a:solidFill>
                  <a:srgbClr val="0070C0"/>
                </a:solidFill>
                <a:effectLst>
                  <a:glow rad="228600">
                    <a:schemeClr val="accent1">
                      <a:satMod val="175000"/>
                      <a:alpha val="40000"/>
                    </a:schemeClr>
                  </a:glow>
                </a:effectLst>
                <a:latin typeface="Comic Sans MS" panose="030F0702030302020204" pitchFamily="66" charset="0"/>
              </a:rPr>
              <a:t>  CĂ...?</a:t>
            </a:r>
            <a:endParaRPr lang="en-US" sz="4000" b="0" i="1" dirty="0">
              <a:solidFill>
                <a:srgbClr val="0070C0"/>
              </a:solidFill>
              <a:effectLst>
                <a:glow rad="228600">
                  <a:schemeClr val="accent1">
                    <a:satMod val="175000"/>
                    <a:alpha val="40000"/>
                  </a:schemeClr>
                </a:glow>
              </a:effectLst>
              <a:latin typeface="Comic Sans MS" panose="030F0702030302020204" pitchFamily="66" charset="0"/>
            </a:endParaRPr>
          </a:p>
        </p:txBody>
      </p:sp>
      <p:sp>
        <p:nvSpPr>
          <p:cNvPr id="114691" name="Rectangle 3"/>
          <p:cNvSpPr>
            <a:spLocks noGrp="1" noChangeArrowheads="1"/>
          </p:cNvSpPr>
          <p:nvPr>
            <p:ph type="body" idx="1"/>
          </p:nvPr>
        </p:nvSpPr>
        <p:spPr>
          <a:xfrm>
            <a:off x="1763688" y="1052512"/>
            <a:ext cx="4248472" cy="4296939"/>
          </a:xfrm>
        </p:spPr>
        <p:txBody>
          <a:bodyPr/>
          <a:lstStyle/>
          <a:p>
            <a:pPr marL="0" indent="0" algn="ctr">
              <a:buNone/>
            </a:pPr>
            <a:r>
              <a:rPr lang="hu-HU" sz="3000" b="1" i="1" dirty="0" smtClean="0">
                <a:solidFill>
                  <a:srgbClr val="080808"/>
                </a:solidFill>
                <a:latin typeface="Bookman Old Style" panose="02050604050505020204" pitchFamily="18" charset="0"/>
              </a:rPr>
              <a:t>Dacă am aduna toată apa aflată la dispozi</a:t>
            </a:r>
            <a:r>
              <a:rPr lang="hu-HU" sz="3600" b="1" i="1" dirty="0" smtClean="0">
                <a:solidFill>
                  <a:srgbClr val="080808"/>
                </a:solidFill>
                <a:latin typeface="Bookman Old Style" panose="02050604050505020204" pitchFamily="18" charset="0"/>
              </a:rPr>
              <a:t>ț</a:t>
            </a:r>
            <a:r>
              <a:rPr lang="hu-HU" sz="3000" b="1" i="1" dirty="0" smtClean="0">
                <a:solidFill>
                  <a:srgbClr val="080808"/>
                </a:solidFill>
                <a:latin typeface="Bookman Old Style" panose="02050604050505020204" pitchFamily="18" charset="0"/>
              </a:rPr>
              <a:t>ia noastră în lume într-o găleată, apa proaspătă pentru consumul uman ar umple doar o linguri</a:t>
            </a:r>
            <a:r>
              <a:rPr lang="hu-HU" sz="3600" b="1" i="1" dirty="0" smtClean="0">
                <a:solidFill>
                  <a:srgbClr val="080808"/>
                </a:solidFill>
                <a:latin typeface="Bookman Old Style" panose="02050604050505020204" pitchFamily="18" charset="0"/>
              </a:rPr>
              <a:t>ț</a:t>
            </a:r>
            <a:r>
              <a:rPr lang="hu-HU" sz="3000" b="1" i="1" dirty="0" smtClean="0">
                <a:solidFill>
                  <a:srgbClr val="080808"/>
                </a:solidFill>
                <a:latin typeface="Bookman Old Style" panose="02050604050505020204" pitchFamily="18" charset="0"/>
              </a:rPr>
              <a:t>ă de cafea.</a:t>
            </a:r>
            <a:endParaRPr lang="en-US" sz="3000" b="1" i="1" dirty="0">
              <a:solidFill>
                <a:srgbClr val="080808"/>
              </a:solidFill>
              <a:latin typeface="Bookman Old Style" panose="020506040505050202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1822" r="22631"/>
          <a:stretch/>
        </p:blipFill>
        <p:spPr>
          <a:xfrm>
            <a:off x="251520" y="2492896"/>
            <a:ext cx="1272886" cy="3240360"/>
          </a:xfrm>
          <a:prstGeom prst="rect">
            <a:avLst/>
          </a:prstGeom>
          <a:effectLst>
            <a:glow rad="609600">
              <a:schemeClr val="accent1">
                <a:alpha val="40000"/>
              </a:schemeClr>
            </a:glow>
            <a:softEdge rad="558800"/>
          </a:effectLst>
        </p:spPr>
      </p:pic>
      <p:pic>
        <p:nvPicPr>
          <p:cNvPr id="8194" name="Picture 2" descr="Újrahasznosított vödör 20 literes - AUF Bt háztartási és mű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30324" y="2718631"/>
            <a:ext cx="3171290" cy="298833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escoma Teáskanál CLASSIC 6db | ElegansOtthon.h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1760" y="5444720"/>
            <a:ext cx="2819797" cy="1413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995" y="0"/>
            <a:ext cx="1356360" cy="1577340"/>
          </a:xfrm>
          <a:prstGeom prst="rect">
            <a:avLst/>
          </a:prstGeom>
        </p:spPr>
      </p:pic>
    </p:spTree>
    <p:extLst>
      <p:ext uri="{BB962C8B-B14F-4D97-AF65-F5344CB8AC3E}">
        <p14:creationId xmlns:p14="http://schemas.microsoft.com/office/powerpoint/2010/main" val="2570021770"/>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5" name="Title 1"/>
          <p:cNvSpPr txBox="1">
            <a:spLocks/>
          </p:cNvSpPr>
          <p:nvPr/>
        </p:nvSpPr>
        <p:spPr bwMode="auto">
          <a:xfrm>
            <a:off x="971600" y="0"/>
            <a:ext cx="7957188" cy="69664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algn="l" rtl="0" fontAlgn="base">
              <a:spcBef>
                <a:spcPct val="0"/>
              </a:spcBef>
              <a:spcAft>
                <a:spcPct val="0"/>
              </a:spcAft>
              <a:defRPr sz="2800" b="1">
                <a:solidFill>
                  <a:schemeClr val="bg1"/>
                </a:solidFill>
                <a:latin typeface="+mj-lt"/>
                <a:ea typeface="+mj-ea"/>
                <a:cs typeface="+mj-cs"/>
              </a:defRPr>
            </a:lvl1pPr>
            <a:lvl2pPr algn="l" rtl="0" fontAlgn="base">
              <a:spcBef>
                <a:spcPct val="0"/>
              </a:spcBef>
              <a:spcAft>
                <a:spcPct val="0"/>
              </a:spcAft>
              <a:defRPr sz="2800" b="1">
                <a:solidFill>
                  <a:schemeClr val="bg1"/>
                </a:solidFill>
                <a:latin typeface="Arial" charset="0"/>
              </a:defRPr>
            </a:lvl2pPr>
            <a:lvl3pPr algn="l" rtl="0" fontAlgn="base">
              <a:spcBef>
                <a:spcPct val="0"/>
              </a:spcBef>
              <a:spcAft>
                <a:spcPct val="0"/>
              </a:spcAft>
              <a:defRPr sz="2800" b="1">
                <a:solidFill>
                  <a:schemeClr val="bg1"/>
                </a:solidFill>
                <a:latin typeface="Arial" charset="0"/>
              </a:defRPr>
            </a:lvl3pPr>
            <a:lvl4pPr algn="l" rtl="0" fontAlgn="base">
              <a:spcBef>
                <a:spcPct val="0"/>
              </a:spcBef>
              <a:spcAft>
                <a:spcPct val="0"/>
              </a:spcAft>
              <a:defRPr sz="2800" b="1">
                <a:solidFill>
                  <a:schemeClr val="bg1"/>
                </a:solidFill>
                <a:latin typeface="Arial" charset="0"/>
              </a:defRPr>
            </a:lvl4pPr>
            <a:lvl5pPr algn="l" rtl="0" fontAlgn="base">
              <a:spcBef>
                <a:spcPct val="0"/>
              </a:spcBef>
              <a:spcAft>
                <a:spcPct val="0"/>
              </a:spcAft>
              <a:defRPr sz="2800" b="1">
                <a:solidFill>
                  <a:schemeClr val="bg1"/>
                </a:solidFill>
                <a:latin typeface="Arial" charset="0"/>
              </a:defRPr>
            </a:lvl5pPr>
            <a:lvl6pPr marL="457200" algn="l" rtl="0" fontAlgn="base">
              <a:spcBef>
                <a:spcPct val="0"/>
              </a:spcBef>
              <a:spcAft>
                <a:spcPct val="0"/>
              </a:spcAft>
              <a:defRPr sz="2800" b="1">
                <a:solidFill>
                  <a:schemeClr val="bg1"/>
                </a:solidFill>
                <a:latin typeface="Arial" charset="0"/>
              </a:defRPr>
            </a:lvl6pPr>
            <a:lvl7pPr marL="914400" algn="l" rtl="0" fontAlgn="base">
              <a:spcBef>
                <a:spcPct val="0"/>
              </a:spcBef>
              <a:spcAft>
                <a:spcPct val="0"/>
              </a:spcAft>
              <a:defRPr sz="2800" b="1">
                <a:solidFill>
                  <a:schemeClr val="bg1"/>
                </a:solidFill>
                <a:latin typeface="Arial" charset="0"/>
              </a:defRPr>
            </a:lvl7pPr>
            <a:lvl8pPr marL="1371600" algn="l" rtl="0" fontAlgn="base">
              <a:spcBef>
                <a:spcPct val="0"/>
              </a:spcBef>
              <a:spcAft>
                <a:spcPct val="0"/>
              </a:spcAft>
              <a:defRPr sz="2800" b="1">
                <a:solidFill>
                  <a:schemeClr val="bg1"/>
                </a:solidFill>
                <a:latin typeface="Arial" charset="0"/>
              </a:defRPr>
            </a:lvl8pPr>
            <a:lvl9pPr marL="1828800" algn="l" rtl="0" fontAlgn="base">
              <a:spcBef>
                <a:spcPct val="0"/>
              </a:spcBef>
              <a:spcAft>
                <a:spcPct val="0"/>
              </a:spcAft>
              <a:defRPr sz="2800" b="1">
                <a:solidFill>
                  <a:schemeClr val="bg1"/>
                </a:solidFill>
                <a:latin typeface="Arial" charset="0"/>
              </a:defRPr>
            </a:lvl9pPr>
          </a:lstStyle>
          <a:p>
            <a:r>
              <a:rPr lang="hu-HU" sz="3600" kern="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ROLUL APEI ÎN VIAȚA NOASTRĂ</a:t>
            </a:r>
            <a:endParaRPr lang="en-GB" sz="2400" kern="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endParaRPr>
          </a:p>
        </p:txBody>
      </p:sp>
      <p:sp>
        <p:nvSpPr>
          <p:cNvPr id="7" name="TextBox 6"/>
          <p:cNvSpPr txBox="1"/>
          <p:nvPr/>
        </p:nvSpPr>
        <p:spPr>
          <a:xfrm>
            <a:off x="251520" y="980728"/>
            <a:ext cx="4320480" cy="1200329"/>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pPr algn="ctr"/>
            <a:r>
              <a:rPr lang="hu-HU" b="1" i="1" dirty="0" smtClean="0">
                <a:solidFill>
                  <a:schemeClr val="tx2"/>
                </a:solidFill>
                <a:effectLst>
                  <a:outerShdw blurRad="38100" dist="38100" dir="2700000" algn="tl">
                    <a:srgbClr val="000000">
                      <a:alpha val="43137"/>
                    </a:srgbClr>
                  </a:outerShdw>
                </a:effectLst>
              </a:rPr>
              <a:t>Pentru o bună funcționare a organismului corpul necesită cel puțin 2 l apă pe zi, pentru a evita deshidratarea</a:t>
            </a:r>
            <a:r>
              <a:rPr lang="en-GB" b="1" i="1" dirty="0" smtClean="0">
                <a:solidFill>
                  <a:schemeClr val="tx2"/>
                </a:solidFill>
                <a:effectLst>
                  <a:outerShdw blurRad="38100" dist="38100" dir="2700000" algn="tl">
                    <a:srgbClr val="000000">
                      <a:alpha val="43137"/>
                    </a:srgbClr>
                  </a:outerShdw>
                </a:effectLst>
              </a:rPr>
              <a:t>.</a:t>
            </a:r>
            <a:endParaRPr lang="en-GB" i="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640" y="5280660"/>
            <a:ext cx="1356360" cy="1577340"/>
          </a:xfrm>
          <a:prstGeom prst="rect">
            <a:avLst/>
          </a:prstGeom>
        </p:spPr>
      </p:pic>
      <p:pic>
        <p:nvPicPr>
          <p:cNvPr id="9" name="Picture 4" descr="http://aquatime.ro/image/data/Dictionar%20termeni/functions-of-water-in-the-body3.jpg"/>
          <p:cNvPicPr>
            <a:picLocks noChangeAspect="1" noChangeArrowheads="1"/>
          </p:cNvPicPr>
          <p:nvPr/>
        </p:nvPicPr>
        <p:blipFill rotWithShape="1">
          <a:blip r:embed="rId4">
            <a:extLst>
              <a:ext uri="{28A0092B-C50C-407E-A947-70E740481C1C}">
                <a14:useLocalDpi xmlns:a14="http://schemas.microsoft.com/office/drawing/2010/main" val="0"/>
              </a:ext>
            </a:extLst>
          </a:blip>
          <a:srcRect l="2764" t="3768" r="2860" b="4336"/>
          <a:stretch/>
        </p:blipFill>
        <p:spPr bwMode="auto">
          <a:xfrm>
            <a:off x="4735646" y="1132113"/>
            <a:ext cx="4280028" cy="4385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apa înseamnă viaţă - uceni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7" y="2181057"/>
            <a:ext cx="4680520"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25520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14691" name="Rectangle 3"/>
          <p:cNvSpPr>
            <a:spLocks noGrp="1" noChangeArrowheads="1"/>
          </p:cNvSpPr>
          <p:nvPr>
            <p:ph type="body" idx="1"/>
          </p:nvPr>
        </p:nvSpPr>
        <p:spPr>
          <a:xfrm>
            <a:off x="1763688" y="188640"/>
            <a:ext cx="7272808" cy="4032671"/>
          </a:xfrm>
        </p:spPr>
        <p:txBody>
          <a:bodyPr/>
          <a:lstStyle/>
          <a:p>
            <a:pPr marL="0" indent="0" algn="just">
              <a:buNone/>
            </a:pPr>
            <a:r>
              <a:rPr lang="hu-HU" sz="3200" b="1" i="1" dirty="0" smtClean="0">
                <a:solidFill>
                  <a:srgbClr val="080808"/>
                </a:solidFill>
                <a:latin typeface="Bookman Old Style" panose="02050604050505020204" pitchFamily="18" charset="0"/>
              </a:rPr>
              <a:t>În prezent, 2.6 miliarde de oameni nu beneficiază de apă potabilă corespunzătoare și în condiții de siguranță. Anual peste 5 milioane de copii mor de boli legate de consumul de apă contaminată sau din cauza secetei.</a:t>
            </a:r>
            <a:endParaRPr lang="en-US" sz="3200" b="1" i="1" dirty="0">
              <a:solidFill>
                <a:srgbClr val="080808"/>
              </a:solidFill>
              <a:latin typeface="Bookman Old Style" panose="02050604050505020204" pitchFamily="18" charset="0"/>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21822" r="22631"/>
          <a:stretch/>
        </p:blipFill>
        <p:spPr>
          <a:xfrm>
            <a:off x="251520" y="2492896"/>
            <a:ext cx="1272886" cy="3240360"/>
          </a:xfrm>
          <a:prstGeom prst="rect">
            <a:avLst/>
          </a:prstGeom>
          <a:effectLst>
            <a:glow rad="609600">
              <a:schemeClr val="accent1">
                <a:alpha val="40000"/>
              </a:schemeClr>
            </a:glow>
            <a:softEdge rad="558800"/>
          </a:effectLst>
        </p:spPr>
      </p:pic>
      <p:pic>
        <p:nvPicPr>
          <p:cNvPr id="4098" name="Picture 2" descr="Már a világ 17 országában kritikus a vízellátá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460" b="11435"/>
          <a:stretch/>
        </p:blipFill>
        <p:spPr bwMode="auto">
          <a:xfrm>
            <a:off x="3059832" y="4079214"/>
            <a:ext cx="5103684" cy="2725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95" y="0"/>
            <a:ext cx="1356360" cy="1577340"/>
          </a:xfrm>
          <a:prstGeom prst="rect">
            <a:avLst/>
          </a:prstGeom>
        </p:spPr>
      </p:pic>
    </p:spTree>
    <p:extLst>
      <p:ext uri="{BB962C8B-B14F-4D97-AF65-F5344CB8AC3E}">
        <p14:creationId xmlns:p14="http://schemas.microsoft.com/office/powerpoint/2010/main" val="3181380059"/>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7639" y="5280660"/>
            <a:ext cx="1356360" cy="1577340"/>
          </a:xfrm>
          <a:prstGeom prst="rect">
            <a:avLst/>
          </a:prstGeom>
        </p:spPr>
      </p:pic>
      <p:pic>
        <p:nvPicPr>
          <p:cNvPr id="5122" name="Picture 2" descr="Atomháborúk fognak zajlani a megmaradt vízért a Földö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10" y="4725144"/>
            <a:ext cx="3536941" cy="212216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899592" y="116632"/>
            <a:ext cx="7998274" cy="648072"/>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hu-HU" sz="36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S</a:t>
            </a:r>
            <a:r>
              <a:rPr lang="en-GB" sz="36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a:t>
            </a:r>
            <a:r>
              <a:rPr lang="hu-HU" sz="36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O</a:t>
            </a:r>
            <a:r>
              <a:rPr lang="en-GB" sz="36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a:t>
            </a:r>
            <a:r>
              <a:rPr lang="hu-HU" sz="36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S –prea puțină apă potabilă</a:t>
            </a:r>
            <a:endParaRPr lang="en-GB" sz="24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endParaRPr>
          </a:p>
        </p:txBody>
      </p:sp>
      <p:sp>
        <p:nvSpPr>
          <p:cNvPr id="4" name="TextBox 3"/>
          <p:cNvSpPr txBox="1"/>
          <p:nvPr/>
        </p:nvSpPr>
        <p:spPr>
          <a:xfrm>
            <a:off x="0" y="908720"/>
            <a:ext cx="9143999" cy="6001643"/>
          </a:xfrm>
          <a:prstGeom prst="rect">
            <a:avLst/>
          </a:prstGeom>
          <a:noFill/>
        </p:spPr>
        <p:txBody>
          <a:bodyPr wrap="square" rtlCol="0">
            <a:spAutoFit/>
          </a:bodyPr>
          <a:lstStyle/>
          <a:p>
            <a:pPr marL="285750" indent="-285750" algn="just">
              <a:buFont typeface="Wingdings" panose="05000000000000000000" pitchFamily="2" charset="2"/>
              <a:buChar char="Ø"/>
            </a:pPr>
            <a:r>
              <a:rPr lang="hu-HU" sz="2400" dirty="0" smtClean="0">
                <a:solidFill>
                  <a:srgbClr val="080808"/>
                </a:solidFill>
                <a:latin typeface="Bookman Old Style" panose="02050604050505020204" pitchFamily="18" charset="0"/>
              </a:rPr>
              <a:t>În 2025 două treimi din populația globului va trăi în zone cu deficit de apă.</a:t>
            </a:r>
          </a:p>
          <a:p>
            <a:pPr marL="285750" indent="-285750" algn="just">
              <a:buFont typeface="Wingdings" panose="05000000000000000000" pitchFamily="2" charset="2"/>
              <a:buChar char="Ø"/>
            </a:pPr>
            <a:r>
              <a:rPr lang="hu-HU" sz="2400" dirty="0" smtClean="0">
                <a:solidFill>
                  <a:srgbClr val="080808"/>
                </a:solidFill>
                <a:latin typeface="Bookman Old Style" panose="02050604050505020204" pitchFamily="18" charset="0"/>
              </a:rPr>
              <a:t>În cele mai sărace părți ale lumii, milioane de oameni supraviețuiesc numai cu 19 l de apă pe zi.</a:t>
            </a:r>
          </a:p>
          <a:p>
            <a:pPr marL="285750" indent="-285750" algn="just">
              <a:buFont typeface="Wingdings" panose="05000000000000000000" pitchFamily="2" charset="2"/>
              <a:buChar char="Ø"/>
            </a:pPr>
            <a:r>
              <a:rPr lang="hu-HU" sz="2400" dirty="0" smtClean="0">
                <a:solidFill>
                  <a:srgbClr val="080808"/>
                </a:solidFill>
                <a:latin typeface="Bookman Old Style" panose="02050604050505020204" pitchFamily="18" charset="0"/>
              </a:rPr>
              <a:t>La fel de mulți copii sunt victima lipsei de apă potabilă, de parcă un avion uriaș de pasageri plin de copii se prăbușea la fiecare patru ore.</a:t>
            </a:r>
          </a:p>
          <a:p>
            <a:pPr marL="285750" indent="-285750" algn="just">
              <a:buFont typeface="Wingdings" panose="05000000000000000000" pitchFamily="2" charset="2"/>
              <a:buChar char="Ø"/>
            </a:pPr>
            <a:r>
              <a:rPr lang="hu-HU" sz="2400" dirty="0" smtClean="0">
                <a:solidFill>
                  <a:srgbClr val="080808"/>
                </a:solidFill>
                <a:latin typeface="Bookman Old Style" panose="02050604050505020204" pitchFamily="18" charset="0"/>
              </a:rPr>
              <a:t>În lumea a treia, copiii parcurg pe jos și 6 km pe zi după apă.</a:t>
            </a:r>
            <a:endParaRPr lang="hu-HU" sz="2400" dirty="0">
              <a:solidFill>
                <a:srgbClr val="080808"/>
              </a:solidFill>
              <a:latin typeface="Bookman Old Style" panose="02050604050505020204" pitchFamily="18" charset="0"/>
            </a:endParaRPr>
          </a:p>
          <a:p>
            <a:pPr marL="285750" indent="-285750" algn="just">
              <a:buFont typeface="Wingdings" panose="05000000000000000000" pitchFamily="2" charset="2"/>
              <a:buChar char="Ø"/>
            </a:pPr>
            <a:r>
              <a:rPr lang="hu-HU" sz="2400" dirty="0" smtClean="0">
                <a:solidFill>
                  <a:srgbClr val="080808"/>
                </a:solidFill>
                <a:latin typeface="Bookman Old Style" panose="02050604050505020204" pitchFamily="18" charset="0"/>
              </a:rPr>
              <a:t>40% dintre locuitorii lumii nu au apă curată suficientă pentru o igienă minimă.</a:t>
            </a:r>
          </a:p>
          <a:p>
            <a:pPr marL="3486150" lvl="7" indent="-285750" algn="just">
              <a:buFont typeface="Wingdings" panose="05000000000000000000" pitchFamily="2" charset="2"/>
              <a:buChar char="Ø"/>
            </a:pPr>
            <a:r>
              <a:rPr lang="hu-HU" sz="2400" dirty="0" smtClean="0">
                <a:solidFill>
                  <a:srgbClr val="080808"/>
                </a:solidFill>
                <a:latin typeface="Bookman Old Style" panose="02050604050505020204" pitchFamily="18" charset="0"/>
              </a:rPr>
              <a:t>Volumul de apă într-o piscină de dimensiuni medii ar putea satisface cererea de apă dintr-o casă </a:t>
            </a:r>
          </a:p>
          <a:p>
            <a:pPr marL="3486150" lvl="7" indent="-285750" algn="just">
              <a:buFont typeface="Wingdings" panose="05000000000000000000" pitchFamily="2" charset="2"/>
              <a:buChar char="Ø"/>
            </a:pPr>
            <a:r>
              <a:rPr lang="hu-HU" sz="2400" dirty="0" smtClean="0">
                <a:solidFill>
                  <a:srgbClr val="080808"/>
                </a:solidFill>
                <a:latin typeface="Bookman Old Style" panose="02050604050505020204" pitchFamily="18" charset="0"/>
              </a:rPr>
              <a:t>locuită de patru persoane,</a:t>
            </a:r>
          </a:p>
          <a:p>
            <a:pPr marL="3486150" lvl="7" indent="-285750" algn="just">
              <a:buFont typeface="Wingdings" panose="05000000000000000000" pitchFamily="2" charset="2"/>
              <a:buChar char="Ø"/>
            </a:pPr>
            <a:r>
              <a:rPr lang="hu-HU" sz="2400" dirty="0" smtClean="0">
                <a:solidFill>
                  <a:srgbClr val="080808"/>
                </a:solidFill>
                <a:latin typeface="Bookman Old Style" panose="02050604050505020204" pitchFamily="18" charset="0"/>
              </a:rPr>
              <a:t> pe durata de 45 de zile.</a:t>
            </a:r>
            <a:endParaRPr lang="en-GB" sz="2400" dirty="0">
              <a:solidFill>
                <a:srgbClr val="080808"/>
              </a:solidFill>
              <a:latin typeface="Bookman Old Style" panose="02050604050505020204" pitchFamily="18" charset="0"/>
            </a:endParaRPr>
          </a:p>
        </p:txBody>
      </p:sp>
    </p:spTree>
    <p:extLst>
      <p:ext uri="{BB962C8B-B14F-4D97-AF65-F5344CB8AC3E}">
        <p14:creationId xmlns:p14="http://schemas.microsoft.com/office/powerpoint/2010/main" val="114970721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duotone>
              <a:schemeClr val="accent1">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63135" y="0"/>
            <a:ext cx="4392487" cy="836712"/>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hu-HU" sz="3600"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rPr>
              <a:t>„apa virtuală”</a:t>
            </a:r>
            <a:endParaRPr lang="en-GB" sz="2400"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lgerian" panose="04020705040A02060702" pitchFamily="82" charset="0"/>
            </a:endParaRPr>
          </a:p>
        </p:txBody>
      </p:sp>
      <p:sp>
        <p:nvSpPr>
          <p:cNvPr id="3" name="TextBox 2"/>
          <p:cNvSpPr txBox="1"/>
          <p:nvPr/>
        </p:nvSpPr>
        <p:spPr>
          <a:xfrm>
            <a:off x="0" y="836712"/>
            <a:ext cx="8928992" cy="1938992"/>
          </a:xfrm>
          <a:prstGeom prst="rect">
            <a:avLst/>
          </a:prstGeom>
          <a:noFill/>
        </p:spPr>
        <p:txBody>
          <a:bodyPr wrap="square" rtlCol="0">
            <a:spAutoFit/>
          </a:bodyPr>
          <a:lstStyle/>
          <a:p>
            <a:pPr algn="just"/>
            <a:r>
              <a:rPr lang="hu-HU" sz="2400" b="1" dirty="0" smtClean="0">
                <a:latin typeface="Bookman Old Style" panose="02050604050505020204" pitchFamily="18" charset="0"/>
              </a:rPr>
              <a:t>Amprenta de apă înseamnă calcularea cantității de apă care este folosită în producerea și comercializarea alimentelor sau bunurilor de consum. Ajungem la concluzia nefastă că omul folosește de 15 ori (!) mai multă apă potabilă pentru alte activități decât băutul.</a:t>
            </a:r>
            <a:endParaRPr lang="en-GB" sz="2600" b="1" dirty="0">
              <a:latin typeface="Bookman Old Style" panose="02050604050505020204" pitchFamily="18" charset="0"/>
            </a:endParaRPr>
          </a:p>
        </p:txBody>
      </p:sp>
      <p:pic>
        <p:nvPicPr>
          <p:cNvPr id="7172" name="Picture 4" descr="Water Footprint - Resourcefulne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852589"/>
            <a:ext cx="2475857" cy="38887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MPRENTA DE APĂ - Dan Caragea"/>
          <p:cNvPicPr>
            <a:picLocks noChangeAspect="1" noChangeArrowheads="1"/>
          </p:cNvPicPr>
          <p:nvPr/>
        </p:nvPicPr>
        <p:blipFill rotWithShape="1">
          <a:blip r:embed="rId4">
            <a:extLst>
              <a:ext uri="{28A0092B-C50C-407E-A947-70E740481C1C}">
                <a14:useLocalDpi xmlns:a14="http://schemas.microsoft.com/office/drawing/2010/main" val="0"/>
              </a:ext>
            </a:extLst>
          </a:blip>
          <a:srcRect l="3202" r="3757" b="4187"/>
          <a:stretch/>
        </p:blipFill>
        <p:spPr bwMode="auto">
          <a:xfrm>
            <a:off x="2727378" y="2715995"/>
            <a:ext cx="6416622" cy="4142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4775218"/>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20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28" name="Picture 4" descr="Gyilkos szárazság - hét súlyos aszály a történelemből » Múlt-kor történelmi  magazin » Hírek Nyomtatás"/>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658897" y="1075832"/>
            <a:ext cx="3551650" cy="199569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114690" name="Rectangle 2"/>
          <p:cNvSpPr>
            <a:spLocks noGrp="1" noChangeArrowheads="1"/>
          </p:cNvSpPr>
          <p:nvPr>
            <p:ph type="title"/>
          </p:nvPr>
        </p:nvSpPr>
        <p:spPr>
          <a:xfrm>
            <a:off x="1908175" y="188912"/>
            <a:ext cx="7056438" cy="1007839"/>
          </a:xfrm>
        </p:spPr>
        <p:txBody>
          <a:bodyPr/>
          <a:lstStyle/>
          <a:p>
            <a:pPr algn="ctr"/>
            <a:r>
              <a:rPr lang="ro-RO" sz="3600" b="0" i="1" dirty="0" smtClean="0">
                <a:solidFill>
                  <a:srgbClr val="0070C0"/>
                </a:solidFill>
                <a:effectLst>
                  <a:glow rad="228600">
                    <a:schemeClr val="accent1">
                      <a:satMod val="175000"/>
                      <a:alpha val="40000"/>
                    </a:schemeClr>
                  </a:glow>
                </a:effectLst>
                <a:latin typeface="Comic Sans MS" panose="030F0702030302020204" pitchFamily="66" charset="0"/>
              </a:rPr>
              <a:t>Criza apei – furtună într-o linguriță</a:t>
            </a:r>
            <a:endParaRPr lang="en-US" sz="3600" b="0" i="1" dirty="0">
              <a:solidFill>
                <a:srgbClr val="0070C0"/>
              </a:solidFill>
              <a:effectLst>
                <a:glow rad="228600">
                  <a:schemeClr val="accent1">
                    <a:satMod val="175000"/>
                    <a:alpha val="40000"/>
                  </a:schemeClr>
                </a:glow>
              </a:effectLst>
              <a:latin typeface="Comic Sans MS" panose="030F0702030302020204" pitchFamily="66" charset="0"/>
            </a:endParaRPr>
          </a:p>
        </p:txBody>
      </p:sp>
      <p:sp>
        <p:nvSpPr>
          <p:cNvPr id="114691" name="Rectangle 3"/>
          <p:cNvSpPr>
            <a:spLocks noGrp="1" noChangeArrowheads="1"/>
          </p:cNvSpPr>
          <p:nvPr>
            <p:ph type="body" idx="1"/>
          </p:nvPr>
        </p:nvSpPr>
        <p:spPr>
          <a:xfrm>
            <a:off x="1763688" y="3068961"/>
            <a:ext cx="7344816" cy="1872208"/>
          </a:xfrm>
        </p:spPr>
        <p:txBody>
          <a:bodyPr/>
          <a:lstStyle/>
          <a:p>
            <a:pPr marL="0" indent="0" algn="ctr">
              <a:buNone/>
            </a:pPr>
            <a:r>
              <a:rPr lang="ro-RO" b="1" i="1" dirty="0" smtClean="0">
                <a:solidFill>
                  <a:srgbClr val="080808"/>
                </a:solidFill>
                <a:latin typeface="Bookman Old Style" panose="02050604050505020204" pitchFamily="18" charset="0"/>
              </a:rPr>
              <a:t>Astăzi, pe măsură ce seceta se dezlăn</a:t>
            </a:r>
            <a:r>
              <a:rPr lang="ro-RO" sz="3200" b="1" i="1" dirty="0" smtClean="0">
                <a:solidFill>
                  <a:srgbClr val="080808"/>
                </a:solidFill>
                <a:latin typeface="Bookman Old Style" panose="02050604050505020204" pitchFamily="18" charset="0"/>
              </a:rPr>
              <a:t>ț</a:t>
            </a:r>
            <a:r>
              <a:rPr lang="ro-RO" b="1" i="1" dirty="0" smtClean="0">
                <a:solidFill>
                  <a:srgbClr val="080808"/>
                </a:solidFill>
                <a:latin typeface="Bookman Old Style" panose="02050604050505020204" pitchFamily="18" charset="0"/>
              </a:rPr>
              <a:t>uie în întreaga lume, unii oameni își umplu piscinele și irigă terenuri de golf.</a:t>
            </a:r>
            <a:endParaRPr lang="en-US" b="1" i="1" dirty="0">
              <a:solidFill>
                <a:srgbClr val="080808"/>
              </a:solidFill>
              <a:latin typeface="Bookman Old Style" panose="02050604050505020204" pitchFamily="18" charset="0"/>
            </a:endParaRPr>
          </a:p>
        </p:txBody>
      </p:sp>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21822" r="22631"/>
          <a:stretch/>
        </p:blipFill>
        <p:spPr>
          <a:xfrm>
            <a:off x="251520" y="2492896"/>
            <a:ext cx="1272886" cy="3240360"/>
          </a:xfrm>
          <a:prstGeom prst="rect">
            <a:avLst/>
          </a:prstGeom>
          <a:effectLst>
            <a:glow rad="609600">
              <a:schemeClr val="accent1">
                <a:alpha val="40000"/>
              </a:schemeClr>
            </a:glow>
            <a:softEdge rad="558800"/>
          </a:effectLst>
        </p:spPr>
      </p:pic>
      <p:pic>
        <p:nvPicPr>
          <p:cNvPr id="1030" name="Picture 6" descr="The infinity pool at the Grace Santorini, which overlooks the Greek island's famed caldera vie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20072" y="1268760"/>
            <a:ext cx="3749540" cy="18747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
        <p:nvSpPr>
          <p:cNvPr id="3" name="AutoShape 8" descr="Golfpályák korszerű automatizált öntözés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0" descr="Golfpályák korszerű automatizált öntözés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12" descr="Golfpályák korszerű automatizált öntözése"/>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4" descr="Golfpályák korszerű automatizált öntözése"/>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40" name="Picture 16" descr="9.2.1 Golfpályák öntözés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43497" y="4567343"/>
            <a:ext cx="3565806" cy="228490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995" y="0"/>
            <a:ext cx="1356360" cy="1577340"/>
          </a:xfrm>
          <a:prstGeom prst="rect">
            <a:avLst/>
          </a:prstGeom>
        </p:spPr>
      </p:pic>
    </p:spTree>
    <p:extLst>
      <p:ext uri="{BB962C8B-B14F-4D97-AF65-F5344CB8AC3E}">
        <p14:creationId xmlns:p14="http://schemas.microsoft.com/office/powerpoint/2010/main" val="356215066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par>
    </p:tnLst>
  </p:timing>
</p:sld>
</file>

<file path=ppt/theme/theme1.xml><?xml version="1.0" encoding="utf-8"?>
<a:theme xmlns:a="http://schemas.openxmlformats.org/drawingml/2006/main" name="template">
  <a:themeElements>
    <a:clrScheme name="template 9">
      <a:dk1>
        <a:srgbClr val="4D4D4D"/>
      </a:dk1>
      <a:lt1>
        <a:srgbClr val="FFFFFF"/>
      </a:lt1>
      <a:dk2>
        <a:srgbClr val="000000"/>
      </a:dk2>
      <a:lt2>
        <a:srgbClr val="265400"/>
      </a:lt2>
      <a:accent1>
        <a:srgbClr val="37A091"/>
      </a:accent1>
      <a:accent2>
        <a:srgbClr val="CC8587"/>
      </a:accent2>
      <a:accent3>
        <a:srgbClr val="FFFFFF"/>
      </a:accent3>
      <a:accent4>
        <a:srgbClr val="404040"/>
      </a:accent4>
      <a:accent5>
        <a:srgbClr val="AECDC7"/>
      </a:accent5>
      <a:accent6>
        <a:srgbClr val="B9787A"/>
      </a:accent6>
      <a:hlink>
        <a:srgbClr val="FCE46D"/>
      </a:hlink>
      <a:folHlink>
        <a:srgbClr val="EAEAEA"/>
      </a:folHlink>
    </a:clrScheme>
    <a:fontScheme name="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mplate 1">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FFC6A4"/>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6E6046"/>
        </a:lt2>
        <a:accent1>
          <a:srgbClr val="B69E77"/>
        </a:accent1>
        <a:accent2>
          <a:srgbClr val="9E280E"/>
        </a:accent2>
        <a:accent3>
          <a:srgbClr val="FFFFFF"/>
        </a:accent3>
        <a:accent4>
          <a:srgbClr val="404040"/>
        </a:accent4>
        <a:accent5>
          <a:srgbClr val="D7CCBD"/>
        </a:accent5>
        <a:accent6>
          <a:srgbClr val="8F230C"/>
        </a:accent6>
        <a:hlink>
          <a:srgbClr val="E1C6A4"/>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532F3C"/>
        </a:lt2>
        <a:accent1>
          <a:srgbClr val="CDC09A"/>
        </a:accent1>
        <a:accent2>
          <a:srgbClr val="AC9F55"/>
        </a:accent2>
        <a:accent3>
          <a:srgbClr val="FFFFFF"/>
        </a:accent3>
        <a:accent4>
          <a:srgbClr val="404040"/>
        </a:accent4>
        <a:accent5>
          <a:srgbClr val="E3DCCA"/>
        </a:accent5>
        <a:accent6>
          <a:srgbClr val="9B904C"/>
        </a:accent6>
        <a:hlink>
          <a:srgbClr val="DBD3C7"/>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064300"/>
        </a:lt2>
        <a:accent1>
          <a:srgbClr val="AC927F"/>
        </a:accent1>
        <a:accent2>
          <a:srgbClr val="3AAE00"/>
        </a:accent2>
        <a:accent3>
          <a:srgbClr val="FFFFFF"/>
        </a:accent3>
        <a:accent4>
          <a:srgbClr val="404040"/>
        </a:accent4>
        <a:accent5>
          <a:srgbClr val="D2C7C0"/>
        </a:accent5>
        <a:accent6>
          <a:srgbClr val="349D00"/>
        </a:accent6>
        <a:hlink>
          <a:srgbClr val="D2B8A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033100"/>
        </a:lt2>
        <a:accent1>
          <a:srgbClr val="2F9400"/>
        </a:accent1>
        <a:accent2>
          <a:srgbClr val="6C838B"/>
        </a:accent2>
        <a:accent3>
          <a:srgbClr val="FFFFFF"/>
        </a:accent3>
        <a:accent4>
          <a:srgbClr val="404040"/>
        </a:accent4>
        <a:accent5>
          <a:srgbClr val="ADC8AA"/>
        </a:accent5>
        <a:accent6>
          <a:srgbClr val="61767D"/>
        </a:accent6>
        <a:hlink>
          <a:srgbClr val="996E68"/>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063B00"/>
        </a:lt2>
        <a:accent1>
          <a:srgbClr val="33A800"/>
        </a:accent1>
        <a:accent2>
          <a:srgbClr val="B26D33"/>
        </a:accent2>
        <a:accent3>
          <a:srgbClr val="FFFFFF"/>
        </a:accent3>
        <a:accent4>
          <a:srgbClr val="404040"/>
        </a:accent4>
        <a:accent5>
          <a:srgbClr val="ADD1AA"/>
        </a:accent5>
        <a:accent6>
          <a:srgbClr val="A1622D"/>
        </a:accent6>
        <a:hlink>
          <a:srgbClr val="CE793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DC888D"/>
        </a:hlink>
        <a:folHlink>
          <a:srgbClr val="EAEAEA"/>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224700"/>
        </a:lt2>
        <a:accent1>
          <a:srgbClr val="68A500"/>
        </a:accent1>
        <a:accent2>
          <a:srgbClr val="8CB400"/>
        </a:accent2>
        <a:accent3>
          <a:srgbClr val="FFFFFF"/>
        </a:accent3>
        <a:accent4>
          <a:srgbClr val="404040"/>
        </a:accent4>
        <a:accent5>
          <a:srgbClr val="B9CFAA"/>
        </a:accent5>
        <a:accent6>
          <a:srgbClr val="7EA300"/>
        </a:accent6>
        <a:hlink>
          <a:srgbClr val="C0C425"/>
        </a:hlink>
        <a:folHlink>
          <a:srgbClr val="EAEAEA"/>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265400"/>
        </a:lt2>
        <a:accent1>
          <a:srgbClr val="37A091"/>
        </a:accent1>
        <a:accent2>
          <a:srgbClr val="CC8587"/>
        </a:accent2>
        <a:accent3>
          <a:srgbClr val="FFFFFF"/>
        </a:accent3>
        <a:accent4>
          <a:srgbClr val="404040"/>
        </a:accent4>
        <a:accent5>
          <a:srgbClr val="AECDC7"/>
        </a:accent5>
        <a:accent6>
          <a:srgbClr val="B9787A"/>
        </a:accent6>
        <a:hlink>
          <a:srgbClr val="FCE46D"/>
        </a:hlink>
        <a:folHlink>
          <a:srgbClr val="EAEAEA"/>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546715"/>
        </a:lt2>
        <a:accent1>
          <a:srgbClr val="EF733A"/>
        </a:accent1>
        <a:accent2>
          <a:srgbClr val="C1D72E"/>
        </a:accent2>
        <a:accent3>
          <a:srgbClr val="FFFFFF"/>
        </a:accent3>
        <a:accent4>
          <a:srgbClr val="404040"/>
        </a:accent4>
        <a:accent5>
          <a:srgbClr val="F6BCAE"/>
        </a:accent5>
        <a:accent6>
          <a:srgbClr val="AFC329"/>
        </a:accent6>
        <a:hlink>
          <a:srgbClr val="F19545"/>
        </a:hlink>
        <a:folHlink>
          <a:srgbClr val="EAEAEA"/>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406910"/>
        </a:lt2>
        <a:accent1>
          <a:srgbClr val="D04611"/>
        </a:accent1>
        <a:accent2>
          <a:srgbClr val="77BB0F"/>
        </a:accent2>
        <a:accent3>
          <a:srgbClr val="FFFFFF"/>
        </a:accent3>
        <a:accent4>
          <a:srgbClr val="404040"/>
        </a:accent4>
        <a:accent5>
          <a:srgbClr val="E4B0AA"/>
        </a:accent5>
        <a:accent6>
          <a:srgbClr val="6BA90C"/>
        </a:accent6>
        <a:hlink>
          <a:srgbClr val="6CA2C7"/>
        </a:hlink>
        <a:folHlink>
          <a:srgbClr val="EAEAEA"/>
        </a:folHlink>
      </a:clrScheme>
      <a:clrMap bg1="lt1" tx1="dk1" bg2="lt2" tx2="dk2" accent1="accent1" accent2="accent2" accent3="accent3" accent4="accent4" accent5="accent5" accent6="accent6" hlink="hlink" folHlink="folHlink"/>
    </a:extraClrScheme>
    <a:extraClrScheme>
      <a:clrScheme name="template 12">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A5A5A5"/>
        </a:hlink>
        <a:folHlink>
          <a:srgbClr val="EAEAEA"/>
        </a:folHlink>
      </a:clrScheme>
      <a:clrMap bg1="lt1" tx1="dk1" bg2="lt2" tx2="dk2" accent1="accent1" accent2="accent2" accent3="accent3" accent4="accent4" accent5="accent5" accent6="accent6" hlink="hlink" folHlink="folHlink"/>
    </a:extraClrScheme>
    <a:extraClrScheme>
      <a:clrScheme name="template 13">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336600"/>
        </a:hlink>
        <a:folHlink>
          <a:srgbClr val="EAEAEA"/>
        </a:folHlink>
      </a:clrScheme>
      <a:clrMap bg1="lt1" tx1="dk1" bg2="lt2" tx2="dk2" accent1="accent1" accent2="accent2" accent3="accent3" accent4="accent4" accent5="accent5" accent6="accent6" hlink="hlink" folHlink="folHlink"/>
    </a:extraClrScheme>
    <a:extraClrScheme>
      <a:clrScheme name="template 14">
        <a:dk1>
          <a:srgbClr val="4D4D4D"/>
        </a:dk1>
        <a:lt1>
          <a:srgbClr val="FFFFFF"/>
        </a:lt1>
        <a:dk2>
          <a:srgbClr val="000000"/>
        </a:dk2>
        <a:lt2>
          <a:srgbClr val="506314"/>
        </a:lt2>
        <a:accent1>
          <a:srgbClr val="C0D532"/>
        </a:accent1>
        <a:accent2>
          <a:srgbClr val="7F9D1E"/>
        </a:accent2>
        <a:accent3>
          <a:srgbClr val="FFFFFF"/>
        </a:accent3>
        <a:accent4>
          <a:srgbClr val="404040"/>
        </a:accent4>
        <a:accent5>
          <a:srgbClr val="DCE7AD"/>
        </a:accent5>
        <a:accent6>
          <a:srgbClr val="728E1A"/>
        </a:accent6>
        <a:hlink>
          <a:srgbClr val="8CA824"/>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793</TotalTime>
  <Words>474</Words>
  <Application>Microsoft Office PowerPoint</Application>
  <PresentationFormat>On-screen Show (4:3)</PresentationFormat>
  <Paragraphs>46</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template</vt:lpstr>
      <vt:lpstr>-APA-  SURSA VIEȚII </vt:lpstr>
      <vt:lpstr>Ziua mondială a apei– 22 martie</vt:lpstr>
      <vt:lpstr>APA PE PĂMÂNT</vt:lpstr>
      <vt:lpstr>ȘTIAI  CĂ...?</vt:lpstr>
      <vt:lpstr>PowerPoint Presentation</vt:lpstr>
      <vt:lpstr>PowerPoint Presentation</vt:lpstr>
      <vt:lpstr>S.O.S –prea puțină apă potabilă</vt:lpstr>
      <vt:lpstr>„apa virtuală”</vt:lpstr>
      <vt:lpstr>Criza apei – furtună într-o linguriță</vt:lpstr>
      <vt:lpstr>Economisește apa!</vt:lpstr>
      <vt:lpstr>Modalități de reducere a consumului</vt:lpstr>
      <vt:lpstr>COPILE,  Zâna apelor, te roagă... ”Respectă, prețuiește natura, apa ca pe o sursă prețioasă. Nu polua apele, păstrează-le curățenia pentru generațiile viitoare”</vt:lpstr>
    </vt:vector>
  </TitlesOfParts>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Admin</cp:lastModifiedBy>
  <cp:revision>142</cp:revision>
  <dcterms:created xsi:type="dcterms:W3CDTF">2006-06-13T13:03:30Z</dcterms:created>
  <dcterms:modified xsi:type="dcterms:W3CDTF">2021-05-23T07:53:18Z</dcterms:modified>
</cp:coreProperties>
</file>